
<file path=[Content_Types].xml><?xml version="1.0" encoding="utf-8"?>
<Types xmlns="http://schemas.openxmlformats.org/package/2006/content-types">
  <Override PartName="/ppt/slideLayouts/slideLayout8.xml" ContentType="application/vnd.openxmlformats-officedocument.presentationml.slideLayout+xml"/>
  <Override PartName="/ppt/slides/slide68.xml" ContentType="application/vnd.openxmlformats-officedocument.presentationml.slide+xml"/>
  <Override PartName="/ppt/notesSlides/notesSlide22.xml" ContentType="application/vnd.openxmlformats-officedocument.presentationml.notesSlide+xml"/>
  <Override PartName="/ppt/notesSlides/notesSlide31.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slides/slide66.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notesSlides/notesSlide32.xml" ContentType="application/vnd.openxmlformats-officedocument.presentationml.notesSlide+xml"/>
  <Override PartName="/ppt/notesSlides/notesSlide16.xml" ContentType="application/vnd.openxmlformats-officedocument.presentationml.notesSlide+xml"/>
  <Override PartName="/ppt/notesSlides/notesSlide61.xml" ContentType="application/vnd.openxmlformats-officedocument.presentationml.notesSlide+xml"/>
  <Override PartName="/ppt/notesSlides/notesSlide52.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notesSlides/notesSlide56.xml" ContentType="application/vnd.openxmlformats-officedocument.presentationml.notesSlide+xml"/>
  <Override PartName="/ppt/slides/slide23.xml" ContentType="application/vnd.openxmlformats-officedocument.presentationml.slide+xml"/>
  <Override PartName="/ppt/slideLayouts/slideLayout9.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slides/slide62.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notesSlides/notesSlide15.xml" ContentType="application/vnd.openxmlformats-officedocument.presentationml.notesSlide+xml"/>
  <Override PartName="/ppt/notesSlides/notesSlide4.xml" ContentType="application/vnd.openxmlformats-officedocument.presentationml.notesSlide+xml"/>
  <Override PartName="/ppt/notesSlides/notesSlide41.xml" ContentType="application/vnd.openxmlformats-officedocument.presentationml.notesSlide+xml"/>
  <Default Extension="wmf" ContentType="image/x-wmf"/>
  <Override PartName="/ppt/slides/slide13.xml" ContentType="application/vnd.openxmlformats-officedocument.presentationml.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42.xml" ContentType="application/vnd.openxmlformats-officedocument.presentationml.notesSlide+xml"/>
  <Override PartName="/ppt/notesSlides/notesSlide35.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notesSlides/notesSlide51.xml" ContentType="application/vnd.openxmlformats-officedocument.presentationml.notesSlide+xml"/>
  <Override PartName="/ppt/notesSlides/notesSlide57.xml" ContentType="application/vnd.openxmlformats-officedocument.presentationml.notesSlide+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s/slide61.xml" ContentType="application/vnd.openxmlformats-officedocument.presentationml.slide+xml"/>
  <Override PartName="/ppt/slides/slide43.xml" ContentType="application/vnd.openxmlformats-officedocument.presentationml.slide+xml"/>
  <Override PartName="/ppt/slideLayouts/slideLayout6.xml" ContentType="application/vnd.openxmlformats-officedocument.presentationml.slideLayout+xml"/>
  <Override PartName="/ppt/slides/slide37.xml" ContentType="application/vnd.openxmlformats-officedocument.presentationml.slide+xml"/>
  <Override PartName="/ppt/notesSlides/notesSlide43.xml" ContentType="application/vnd.openxmlformats-officedocument.presentationml.notesSlide+xml"/>
  <Override PartName="/ppt/slides/slide10.xml" ContentType="application/vnd.openxmlformats-officedocument.presentationml.slide+xml"/>
  <Override PartName="/ppt/notesSlides/notesSlide45.xml" ContentType="application/vnd.openxmlformats-officedocument.presentationml.notesSlide+xml"/>
  <Override PartName="/ppt/slides/slide33.xml" ContentType="application/vnd.openxmlformats-officedocument.presentationml.slide+xml"/>
  <Override PartName="/ppt/notesSlides/notesSlide48.xml" ContentType="application/vnd.openxmlformats-officedocument.presentationml.notesSlide+xml"/>
  <Override PartName="/ppt/presProps.xml" ContentType="application/vnd.openxmlformats-officedocument.presentationml.presProps+xml"/>
  <Override PartName="/ppt/notesSlides/notesSlide18.xml" ContentType="application/vnd.openxmlformats-officedocument.presentationml.notesSlide+xml"/>
  <Default Extension="png" ContentType="image/png"/>
  <Override PartName="/ppt/slides/slide27.xml" ContentType="application/vnd.openxmlformats-officedocument.presentationml.slide+xml"/>
  <Override PartName="/docProps/core.xml" ContentType="application/vnd.openxmlformats-package.core-properties+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Override PartName="/ppt/notesSlides/notesSlide39.xml" ContentType="application/vnd.openxmlformats-officedocument.presentationml.notesSlide+xml"/>
  <Override PartName="/ppt/notesSlides/notesSlide62.xml" ContentType="application/vnd.openxmlformats-officedocument.presentationml.notesSlide+xml"/>
  <Override PartName="/ppt/slides/slide53.xml" ContentType="application/vnd.openxmlformats-officedocument.presentationml.slide+xml"/>
  <Override PartName="/ppt/notesSlides/notesSlide24.xml" ContentType="application/vnd.openxmlformats-officedocument.presentationml.notesSlide+xml"/>
  <Override PartName="/ppt/notesSlides/notesSlide55.xml" ContentType="application/vnd.openxmlformats-officedocument.presentationml.notesSlide+xml"/>
  <Override PartName="/ppt/notesSlides/notesSlide47.xml" ContentType="application/vnd.openxmlformats-officedocument.presentationml.notesSlide+xml"/>
  <Override PartName="/ppt/slides/slide55.xml" ContentType="application/vnd.openxmlformats-officedocument.presentationml.slide+xml"/>
  <Override PartName="/ppt/slides/slide67.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notesSlides/notesSlide53.xml" ContentType="application/vnd.openxmlformats-officedocument.presentationml.notesSlide+xml"/>
  <Override PartName="/ppt/notesSlides/notesSlide14.xml" ContentType="application/vnd.openxmlformats-officedocument.presentationml.notesSlide+xml"/>
  <Override PartName="/ppt/notesSlides/notesSlide58.xml" ContentType="application/vnd.openxmlformats-officedocument.presentationml.notesSlide+xml"/>
  <Override PartName="/ppt/notesSlides/notesSlide28.xml" ContentType="application/vnd.openxmlformats-officedocument.presentationml.notesSlide+xml"/>
  <Override PartName="/ppt/theme/theme2.xml" ContentType="application/vnd.openxmlformats-officedocument.theme+xml"/>
  <Override PartName="/ppt/notesSlides/notesSlide27.xml" ContentType="application/vnd.openxmlformats-officedocument.presentationml.notesSlide+xml"/>
  <Override PartName="/ppt/slides/slide2.xml" ContentType="application/vnd.openxmlformats-officedocument.presentationml.slide+xml"/>
  <Override PartName="/ppt/slides/slide69.xml" ContentType="application/vnd.openxmlformats-officedocument.presentationml.slide+xml"/>
  <Override PartName="/ppt/notesSlides/notesSlide25.xml" ContentType="application/vnd.openxmlformats-officedocument.presentationml.notesSlide+xml"/>
  <Override PartName="/ppt/slides/slide35.xml" ContentType="application/vnd.openxmlformats-officedocument.presentationml.slide+xml"/>
  <Override PartName="/ppt/slides/slide42.xml" ContentType="application/vnd.openxmlformats-officedocument.presentationml.slide+xml"/>
  <Override PartName="/ppt/notesSlides/notesSlide40.xml" ContentType="application/vnd.openxmlformats-officedocument.presentationml.notesSlide+xml"/>
  <Override PartName="/ppt/slides/slide45.xml" ContentType="application/vnd.openxmlformats-officedocument.presentationml.slide+xml"/>
  <Override PartName="/ppt/notesSlides/notesSlide34.xml" ContentType="application/vnd.openxmlformats-officedocument.presentationml.notesSlide+xml"/>
  <Override PartName="/ppt/notesSlides/notesSlide38.xml" ContentType="application/vnd.openxmlformats-officedocument.presentationml.notesSlide+xml"/>
  <Override PartName="/ppt/notesSlides/notesSlide21.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notesSlides/notesSlide3.xml" ContentType="application/vnd.openxmlformats-officedocument.presentationml.notesSlide+xml"/>
  <Override PartName="/ppt/notesSlides/notesSlide29.xml" ContentType="application/vnd.openxmlformats-officedocument.presentationml.notesSlide+xml"/>
  <Override PartName="/ppt/notesSlides/notesSlide36.xml" ContentType="application/vnd.openxmlformats-officedocument.presentationml.notesSlide+xml"/>
  <Override PartName="/ppt/slides/slide58.xml" ContentType="application/vnd.openxmlformats-officedocument.presentationml.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notesSlides/notesSlide63.xml" ContentType="application/vnd.openxmlformats-officedocument.presentationml.notesSlide+xml"/>
  <Override PartName="/ppt/slides/slide25.xml" ContentType="application/vnd.openxmlformats-officedocument.presentationml.slide+xml"/>
  <Override PartName="/ppt/notesSlides/notesSlide19.xml" ContentType="application/vnd.openxmlformats-officedocument.presentationml.notesSlide+xml"/>
  <Override PartName="/ppt/slides/slide63.xml" ContentType="application/vnd.openxmlformats-officedocument.presentationml.slide+xml"/>
  <Override PartName="/ppt/slides/slide14.xml" ContentType="application/vnd.openxmlformats-officedocument.presentationml.slide+xml"/>
  <Override PartName="/ppt/slides/slide40.xml" ContentType="application/vnd.openxmlformats-officedocument.presentationml.slide+xml"/>
  <Override PartName="/ppt/notesSlides/notesSlide50.xml" ContentType="application/vnd.openxmlformats-officedocument.presentationml.notesSlide+xml"/>
  <Override PartName="/ppt/slides/slide34.xml" ContentType="application/vnd.openxmlformats-officedocument.presentationml.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12.xml" ContentType="application/vnd.openxmlformats-officedocument.presentationml.notesSlide+xml"/>
  <Override PartName="/ppt/notesSlides/notesSlide37.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slides/slide49.xml" ContentType="application/vnd.openxmlformats-officedocument.presentationml.slide+xml"/>
  <Override PartName="/ppt/notesSlides/notesSlide60.xml" ContentType="application/vnd.openxmlformats-officedocument.presentationml.notesSlide+xml"/>
  <Override PartName="/ppt/slideLayouts/slideLayout1.xml" ContentType="application/vnd.openxmlformats-officedocument.presentationml.slideLayout+xml"/>
  <Override PartName="/ppt/slides/slide70.xml" ContentType="application/vnd.openxmlformats-officedocument.presentationml.slide+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notesSlides/notesSlide59.xml" ContentType="application/vnd.openxmlformats-officedocument.presentationml.notesSlide+xml"/>
  <Override PartName="/ppt/slides/slide5.xml" ContentType="application/vnd.openxmlformats-officedocument.presentationml.slide+xml"/>
  <Override PartName="/ppt/slideLayouts/slideLayout7.xml" ContentType="application/vnd.openxmlformats-officedocument.presentationml.slideLayout+xml"/>
  <Override PartName="/ppt/slides/slide59.xml" ContentType="application/vnd.openxmlformats-officedocument.presentationml.slide+xml"/>
  <Default Extension="jpeg" ContentType="image/jpeg"/>
  <Override PartName="/ppt/slides/slide64.xml" ContentType="application/vnd.openxmlformats-officedocument.presentationml.slide+xml"/>
  <Override PartName="/ppt/notesSlides/notesSlide33.xml" ContentType="application/vnd.openxmlformats-officedocument.presentationml.notesSlide+xml"/>
  <Override PartName="/ppt/notesSlides/notesSlide46.xml" ContentType="application/vnd.openxmlformats-officedocument.presentationml.notesSlide+xml"/>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notesSlides/notesSlide54.xml" ContentType="application/vnd.openxmlformats-officedocument.presentationml.notesSlide+xml"/>
  <Override PartName="/ppt/slides/slide72.xml" ContentType="application/vnd.openxmlformats-officedocument.presentationml.slide+xml"/>
  <Override PartName="/ppt/slides/slide74.xml" ContentType="application/vnd.openxmlformats-officedocument.presentationml.slide+xml"/>
  <Override PartName="/ppt/slideLayouts/slideLayout13.xml" ContentType="application/vnd.openxmlformats-officedocument.presentationml.slideLayout+xml"/>
  <Override PartName="/ppt/notesSlides/notesSlide64.xml" ContentType="application/vnd.openxmlformats-officedocument.presentationml.notesSlide+xml"/>
  <Override PartName="/ppt/slides/slide8.xml" ContentType="application/vnd.openxmlformats-officedocument.presentationml.slide+xml"/>
  <Override PartName="/ppt/slides/slide15.xml" ContentType="application/vnd.openxmlformats-officedocument.presentationml.slide+xml"/>
  <Override PartName="/ppt/notesSlides/notesSlide49.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60.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73.xml" ContentType="application/vnd.openxmlformats-officedocument.presentationml.slide+xml"/>
  <Override PartName="/ppt/slides/slide32.xml" ContentType="application/vnd.openxmlformats-officedocument.presentationml.slide+xml"/>
  <Override PartName="/ppt/notesSlides/notesSlide30.xml" ContentType="application/vnd.openxmlformats-officedocument.presentationml.notesSlide+xml"/>
  <Override PartName="/ppt/slides/slide71.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Layouts/slideLayout12.xml" ContentType="application/vnd.openxmlformats-officedocument.presentationml.slideLayout+xml"/>
  <Override PartName="/ppt/slides/slide38.xml" ContentType="application/vnd.openxmlformats-officedocument.presentationml.slide+xml"/>
  <Override PartName="/ppt/notesSlides/notesSlide20.xml" ContentType="application/vnd.openxmlformats-officedocument.presentationml.notes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7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304" r:id="rId14"/>
    <p:sldId id="268" r:id="rId15"/>
    <p:sldId id="269" r:id="rId16"/>
    <p:sldId id="270" r:id="rId17"/>
    <p:sldId id="271" r:id="rId18"/>
    <p:sldId id="273" r:id="rId19"/>
    <p:sldId id="274" r:id="rId20"/>
    <p:sldId id="277" r:id="rId21"/>
    <p:sldId id="272" r:id="rId22"/>
    <p:sldId id="305" r:id="rId23"/>
    <p:sldId id="306" r:id="rId24"/>
    <p:sldId id="307" r:id="rId25"/>
    <p:sldId id="278" r:id="rId26"/>
    <p:sldId id="279" r:id="rId27"/>
    <p:sldId id="280" r:id="rId28"/>
    <p:sldId id="281" r:id="rId29"/>
    <p:sldId id="282" r:id="rId30"/>
    <p:sldId id="283" r:id="rId31"/>
    <p:sldId id="284" r:id="rId32"/>
    <p:sldId id="285" r:id="rId33"/>
    <p:sldId id="308" r:id="rId34"/>
    <p:sldId id="309" r:id="rId35"/>
    <p:sldId id="310" r:id="rId36"/>
    <p:sldId id="311" r:id="rId37"/>
    <p:sldId id="312" r:id="rId38"/>
    <p:sldId id="313" r:id="rId39"/>
    <p:sldId id="314" r:id="rId40"/>
    <p:sldId id="315" r:id="rId41"/>
    <p:sldId id="316" r:id="rId42"/>
    <p:sldId id="342" r:id="rId43"/>
    <p:sldId id="343" r:id="rId44"/>
    <p:sldId id="344" r:id="rId45"/>
    <p:sldId id="317" r:id="rId46"/>
    <p:sldId id="318" r:id="rId47"/>
    <p:sldId id="319" r:id="rId48"/>
    <p:sldId id="320" r:id="rId49"/>
    <p:sldId id="321" r:id="rId50"/>
    <p:sldId id="322" r:id="rId51"/>
    <p:sldId id="323" r:id="rId52"/>
    <p:sldId id="324" r:id="rId53"/>
    <p:sldId id="325" r:id="rId54"/>
    <p:sldId id="326" r:id="rId55"/>
    <p:sldId id="327" r:id="rId56"/>
    <p:sldId id="328" r:id="rId57"/>
    <p:sldId id="329" r:id="rId58"/>
    <p:sldId id="330" r:id="rId59"/>
    <p:sldId id="331" r:id="rId60"/>
    <p:sldId id="332" r:id="rId61"/>
    <p:sldId id="333" r:id="rId62"/>
    <p:sldId id="334" r:id="rId63"/>
    <p:sldId id="335" r:id="rId64"/>
    <p:sldId id="336" r:id="rId65"/>
    <p:sldId id="337" r:id="rId66"/>
    <p:sldId id="338" r:id="rId67"/>
    <p:sldId id="339" r:id="rId68"/>
    <p:sldId id="340" r:id="rId69"/>
    <p:sldId id="341" r:id="rId70"/>
    <p:sldId id="299" r:id="rId71"/>
    <p:sldId id="300" r:id="rId72"/>
    <p:sldId id="301" r:id="rId73"/>
    <p:sldId id="303" r:id="rId74"/>
    <p:sldId id="302" r:id="rId75"/>
  </p:sldIdLst>
  <p:sldSz cx="9144000" cy="6858000" type="screen4x3"/>
  <p:notesSz cx="6858000" cy="9144000"/>
  <p:defaultTextStyle>
    <a:defPPr>
      <a:defRPr lang="en-GB"/>
    </a:defPPr>
    <a:lvl1pPr algn="l" rtl="0" eaLnBrk="0" fontAlgn="base" hangingPunct="0">
      <a:spcBef>
        <a:spcPct val="0"/>
      </a:spcBef>
      <a:spcAft>
        <a:spcPct val="0"/>
      </a:spcAft>
      <a:defRPr sz="2400" kern="1200">
        <a:solidFill>
          <a:srgbClr val="000000"/>
        </a:solidFill>
        <a:latin typeface="Times New Roman" pitchFamily="-112" charset="0"/>
        <a:ea typeface="+mn-ea"/>
        <a:cs typeface="+mn-cs"/>
      </a:defRPr>
    </a:lvl1pPr>
    <a:lvl2pPr marL="457200" algn="l" rtl="0" eaLnBrk="0" fontAlgn="base" hangingPunct="0">
      <a:spcBef>
        <a:spcPct val="0"/>
      </a:spcBef>
      <a:spcAft>
        <a:spcPct val="0"/>
      </a:spcAft>
      <a:defRPr sz="2400" kern="1200">
        <a:solidFill>
          <a:srgbClr val="000000"/>
        </a:solidFill>
        <a:latin typeface="Times New Roman" pitchFamily="-112" charset="0"/>
        <a:ea typeface="+mn-ea"/>
        <a:cs typeface="+mn-cs"/>
      </a:defRPr>
    </a:lvl2pPr>
    <a:lvl3pPr marL="914400" algn="l" rtl="0" eaLnBrk="0" fontAlgn="base" hangingPunct="0">
      <a:spcBef>
        <a:spcPct val="0"/>
      </a:spcBef>
      <a:spcAft>
        <a:spcPct val="0"/>
      </a:spcAft>
      <a:defRPr sz="2400" kern="1200">
        <a:solidFill>
          <a:srgbClr val="000000"/>
        </a:solidFill>
        <a:latin typeface="Times New Roman" pitchFamily="-112" charset="0"/>
        <a:ea typeface="+mn-ea"/>
        <a:cs typeface="+mn-cs"/>
      </a:defRPr>
    </a:lvl3pPr>
    <a:lvl4pPr marL="1371600" algn="l" rtl="0" eaLnBrk="0" fontAlgn="base" hangingPunct="0">
      <a:spcBef>
        <a:spcPct val="0"/>
      </a:spcBef>
      <a:spcAft>
        <a:spcPct val="0"/>
      </a:spcAft>
      <a:defRPr sz="2400" kern="1200">
        <a:solidFill>
          <a:srgbClr val="000000"/>
        </a:solidFill>
        <a:latin typeface="Times New Roman" pitchFamily="-112" charset="0"/>
        <a:ea typeface="+mn-ea"/>
        <a:cs typeface="+mn-cs"/>
      </a:defRPr>
    </a:lvl4pPr>
    <a:lvl5pPr marL="1828800" algn="l" rtl="0" eaLnBrk="0" fontAlgn="base" hangingPunct="0">
      <a:spcBef>
        <a:spcPct val="0"/>
      </a:spcBef>
      <a:spcAft>
        <a:spcPct val="0"/>
      </a:spcAft>
      <a:defRPr sz="2400" kern="1200">
        <a:solidFill>
          <a:srgbClr val="000000"/>
        </a:solidFill>
        <a:latin typeface="Times New Roman" pitchFamily="-112" charset="0"/>
        <a:ea typeface="+mn-ea"/>
        <a:cs typeface="+mn-cs"/>
      </a:defRPr>
    </a:lvl5pPr>
    <a:lvl6pPr marL="2286000" algn="l" defTabSz="457200" rtl="0" eaLnBrk="1" latinLnBrk="0" hangingPunct="1">
      <a:defRPr sz="2400" kern="1200">
        <a:solidFill>
          <a:srgbClr val="000000"/>
        </a:solidFill>
        <a:latin typeface="Times New Roman" pitchFamily="-112" charset="0"/>
        <a:ea typeface="+mn-ea"/>
        <a:cs typeface="+mn-cs"/>
      </a:defRPr>
    </a:lvl6pPr>
    <a:lvl7pPr marL="2743200" algn="l" defTabSz="457200" rtl="0" eaLnBrk="1" latinLnBrk="0" hangingPunct="1">
      <a:defRPr sz="2400" kern="1200">
        <a:solidFill>
          <a:srgbClr val="000000"/>
        </a:solidFill>
        <a:latin typeface="Times New Roman" pitchFamily="-112" charset="0"/>
        <a:ea typeface="+mn-ea"/>
        <a:cs typeface="+mn-cs"/>
      </a:defRPr>
    </a:lvl7pPr>
    <a:lvl8pPr marL="3200400" algn="l" defTabSz="457200" rtl="0" eaLnBrk="1" latinLnBrk="0" hangingPunct="1">
      <a:defRPr sz="2400" kern="1200">
        <a:solidFill>
          <a:srgbClr val="000000"/>
        </a:solidFill>
        <a:latin typeface="Times New Roman" pitchFamily="-112" charset="0"/>
        <a:ea typeface="+mn-ea"/>
        <a:cs typeface="+mn-cs"/>
      </a:defRPr>
    </a:lvl8pPr>
    <a:lvl9pPr marL="3657600" algn="l" defTabSz="457200" rtl="0" eaLnBrk="1" latinLnBrk="0" hangingPunct="1">
      <a:defRPr sz="2400" kern="1200">
        <a:solidFill>
          <a:srgbClr val="000000"/>
        </a:solidFill>
        <a:latin typeface="Times New Roman" pitchFamily="-112"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schemeClr val="tx1"/>
    </p:penClr>
  </p:showPr>
  <p:clrMru>
    <a:srgbClr val="850E01"/>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p:scale>
          <a:sx n="100" d="100"/>
          <a:sy n="100" d="100"/>
        </p:scale>
        <p:origin x="-1128" y="-256"/>
      </p:cViewPr>
      <p:guideLst>
        <p:guide orient="horz" pos="2160"/>
        <p:guide pos="2880"/>
      </p:guideLst>
    </p:cSldViewPr>
  </p:slideViewPr>
  <p:outlineViewPr>
    <p:cViewPr varScale="1">
      <p:scale>
        <a:sx n="170" d="200"/>
        <a:sy n="170" d="200"/>
      </p:scale>
      <p:origin x="-780" y="-84"/>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Lst>
  </p:outlineViewPr>
  <p:notesTextViewPr>
    <p:cViewPr>
      <p:scale>
        <a:sx n="100" d="100"/>
        <a:sy n="100" d="100"/>
      </p:scale>
      <p:origin x="0" y="0"/>
    </p:cViewPr>
  </p:notesTextViewPr>
  <p:sorterViewPr>
    <p:cViewPr>
      <p:scale>
        <a:sx n="66" d="100"/>
        <a:sy n="66" d="100"/>
      </p:scale>
      <p:origin x="0" y="7376"/>
    </p:cViewPr>
  </p:sorterViewPr>
  <p:notesViewPr>
    <p:cSldViewPr>
      <p:cViewPr varScale="1">
        <p:scale>
          <a:sx n="59" d="100"/>
          <a:sy n="59" d="100"/>
        </p:scale>
        <p:origin x="-175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64" Type="http://schemas.openxmlformats.org/officeDocument/2006/relationships/slide" Target="slides/slide63.xml"/><Relationship Id="rId60" Type="http://schemas.openxmlformats.org/officeDocument/2006/relationships/slide" Target="slides/slide59.xml"/><Relationship Id="rId39" Type="http://schemas.openxmlformats.org/officeDocument/2006/relationships/slide" Target="slides/slide38.xml"/><Relationship Id="rId70" Type="http://schemas.openxmlformats.org/officeDocument/2006/relationships/slide" Target="slides/slide69.xml"/><Relationship Id="rId7" Type="http://schemas.openxmlformats.org/officeDocument/2006/relationships/slide" Target="slides/slide6.xml"/><Relationship Id="rId43" Type="http://schemas.openxmlformats.org/officeDocument/2006/relationships/slide" Target="slides/slide42.xml"/><Relationship Id="rId74" Type="http://schemas.openxmlformats.org/officeDocument/2006/relationships/slide" Target="slides/slide73.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77" Type="http://schemas.openxmlformats.org/officeDocument/2006/relationships/printerSettings" Target="printerSettings/printerSettings1.bin"/><Relationship Id="rId63" Type="http://schemas.openxmlformats.org/officeDocument/2006/relationships/slide" Target="slides/slide62.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71" Type="http://schemas.openxmlformats.org/officeDocument/2006/relationships/slide" Target="slides/slide70.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73" Type="http://schemas.openxmlformats.org/officeDocument/2006/relationships/slide" Target="slides/slide72.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69" Type="http://schemas.openxmlformats.org/officeDocument/2006/relationships/slide" Target="slides/slide68.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slide" Target="slides/slide58.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slide" Target="slides/slide61.xml"/><Relationship Id="rId66" Type="http://schemas.openxmlformats.org/officeDocument/2006/relationships/slide" Target="slides/slide65.xml"/><Relationship Id="rId36" Type="http://schemas.openxmlformats.org/officeDocument/2006/relationships/slide" Target="slides/slide35.xml"/><Relationship Id="rId72" Type="http://schemas.openxmlformats.org/officeDocument/2006/relationships/slide" Target="slides/slide71.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75" Type="http://schemas.openxmlformats.org/officeDocument/2006/relationships/slide" Target="slides/slide74.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65" Type="http://schemas.openxmlformats.org/officeDocument/2006/relationships/slide" Target="slides/slide64.xml"/><Relationship Id="rId67" Type="http://schemas.openxmlformats.org/officeDocument/2006/relationships/slide" Target="slides/slide66.xml"/><Relationship Id="rId54" Type="http://schemas.openxmlformats.org/officeDocument/2006/relationships/slide" Target="slides/slide53.xml"/><Relationship Id="rId12" Type="http://schemas.openxmlformats.org/officeDocument/2006/relationships/slide" Target="slides/slide11.xml"/><Relationship Id="rId76" Type="http://schemas.openxmlformats.org/officeDocument/2006/relationships/notesMaster" Target="notesMasters/notesMaster1.xml"/><Relationship Id="rId79" Type="http://schemas.openxmlformats.org/officeDocument/2006/relationships/viewProps" Target="viewProps.xml"/><Relationship Id="rId80" Type="http://schemas.openxmlformats.org/officeDocument/2006/relationships/theme" Target="theme/theme1.xml"/><Relationship Id="rId81" Type="http://schemas.openxmlformats.org/officeDocument/2006/relationships/tableStyles" Target="tableStyles.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slide" Target="slides/slide60.xml"/><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68" Type="http://schemas.openxmlformats.org/officeDocument/2006/relationships/slide" Target="slides/slide67.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78" Type="http://schemas.openxmlformats.org/officeDocument/2006/relationships/presProps" Target="presProps.xml"/><Relationship Id="rId22" Type="http://schemas.openxmlformats.org/officeDocument/2006/relationships/slide" Target="slides/slide21.xml"/><Relationship Id="rId21" Type="http://schemas.openxmlformats.org/officeDocument/2006/relationships/slide" Target="slides/slide20.xml"/></Relationships>
</file>

<file path=ppt/_rels/viewProps.xml.rels><?xml version="1.0" encoding="UTF-8" standalone="yes"?>
<Relationships xmlns="http://schemas.openxmlformats.org/package/2006/relationships"><Relationship Id="rId7" Type="http://schemas.openxmlformats.org/officeDocument/2006/relationships/slide" Target="slides/slide39.xml"/><Relationship Id="rId1" Type="http://schemas.openxmlformats.org/officeDocument/2006/relationships/slide" Target="slides/slide33.xml"/><Relationship Id="rId24" Type="http://schemas.openxmlformats.org/officeDocument/2006/relationships/slide" Target="slides/slide60.xml"/><Relationship Id="rId25" Type="http://schemas.openxmlformats.org/officeDocument/2006/relationships/slide" Target="slides/slide69.xml"/><Relationship Id="rId8" Type="http://schemas.openxmlformats.org/officeDocument/2006/relationships/slide" Target="slides/slide40.xml"/><Relationship Id="rId13" Type="http://schemas.openxmlformats.org/officeDocument/2006/relationships/slide" Target="slides/slide49.xml"/><Relationship Id="rId10" Type="http://schemas.openxmlformats.org/officeDocument/2006/relationships/slide" Target="slides/slide45.xml"/><Relationship Id="rId12" Type="http://schemas.openxmlformats.org/officeDocument/2006/relationships/slide" Target="slides/slide48.xml"/><Relationship Id="rId17" Type="http://schemas.openxmlformats.org/officeDocument/2006/relationships/slide" Target="slides/slide53.xml"/><Relationship Id="rId9" Type="http://schemas.openxmlformats.org/officeDocument/2006/relationships/slide" Target="slides/slide41.xml"/><Relationship Id="rId18" Type="http://schemas.openxmlformats.org/officeDocument/2006/relationships/slide" Target="slides/slide54.xml"/><Relationship Id="rId3" Type="http://schemas.openxmlformats.org/officeDocument/2006/relationships/slide" Target="slides/slide35.xml"/><Relationship Id="rId14" Type="http://schemas.openxmlformats.org/officeDocument/2006/relationships/slide" Target="slides/slide50.xml"/><Relationship Id="rId23" Type="http://schemas.openxmlformats.org/officeDocument/2006/relationships/slide" Target="slides/slide59.xml"/><Relationship Id="rId4" Type="http://schemas.openxmlformats.org/officeDocument/2006/relationships/slide" Target="slides/slide36.xml"/><Relationship Id="rId26" Type="http://schemas.openxmlformats.org/officeDocument/2006/relationships/slide" Target="slides/slide73.xml"/><Relationship Id="rId11" Type="http://schemas.openxmlformats.org/officeDocument/2006/relationships/slide" Target="slides/slide46.xml"/><Relationship Id="rId6" Type="http://schemas.openxmlformats.org/officeDocument/2006/relationships/slide" Target="slides/slide38.xml"/><Relationship Id="rId16" Type="http://schemas.openxmlformats.org/officeDocument/2006/relationships/slide" Target="slides/slide52.xml"/><Relationship Id="rId5" Type="http://schemas.openxmlformats.org/officeDocument/2006/relationships/slide" Target="slides/slide37.xml"/><Relationship Id="rId15" Type="http://schemas.openxmlformats.org/officeDocument/2006/relationships/slide" Target="slides/slide51.xml"/><Relationship Id="rId19" Type="http://schemas.openxmlformats.org/officeDocument/2006/relationships/slide" Target="slides/slide55.xml"/><Relationship Id="rId20" Type="http://schemas.openxmlformats.org/officeDocument/2006/relationships/slide" Target="slides/slide56.xml"/><Relationship Id="rId22" Type="http://schemas.openxmlformats.org/officeDocument/2006/relationships/slide" Target="slides/slide58.xml"/><Relationship Id="rId21" Type="http://schemas.openxmlformats.org/officeDocument/2006/relationships/slide" Target="slides/slide57.xml"/><Relationship Id="rId2"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6858000" cy="9144000"/>
          </a:xfrm>
          <a:prstGeom prst="roundRect">
            <a:avLst>
              <a:gd name="adj" fmla="val 23"/>
            </a:avLst>
          </a:prstGeom>
          <a:solidFill>
            <a:srgbClr val="FFFFFF"/>
          </a:solidFill>
          <a:ln w="9360">
            <a:noFill/>
            <a:round/>
            <a:headEnd/>
            <a:tailEnd/>
          </a:ln>
        </p:spPr>
        <p:txBody>
          <a:bodyPr wrap="none" anchor="ctr">
            <a:prstTxWarp prst="textNoShape">
              <a:avLst/>
            </a:prstTxWarp>
          </a:bodyPr>
          <a:lstStyle/>
          <a:p>
            <a:pPr>
              <a:defRPr/>
            </a:pPr>
            <a:endParaRPr lang="it-IT"/>
          </a:p>
        </p:txBody>
      </p:sp>
      <p:sp>
        <p:nvSpPr>
          <p:cNvPr id="2050"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p>
        </p:txBody>
      </p:sp>
      <p:sp>
        <p:nvSpPr>
          <p:cNvPr id="2051"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p>
        </p:txBody>
      </p:sp>
      <p:sp>
        <p:nvSpPr>
          <p:cNvPr id="2052"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p>
        </p:txBody>
      </p:sp>
      <p:sp>
        <p:nvSpPr>
          <p:cNvPr id="2053" name="AutoShape 5"/>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p>
        </p:txBody>
      </p:sp>
      <p:sp>
        <p:nvSpPr>
          <p:cNvPr id="2054" name="AutoShape 6"/>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p>
        </p:txBody>
      </p:sp>
      <p:sp>
        <p:nvSpPr>
          <p:cNvPr id="2055" name="AutoShape 7"/>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p>
        </p:txBody>
      </p:sp>
      <p:sp>
        <p:nvSpPr>
          <p:cNvPr id="2056" name="AutoShape 8"/>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p>
        </p:txBody>
      </p:sp>
      <p:sp>
        <p:nvSpPr>
          <p:cNvPr id="2057" name="AutoShape 9"/>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p>
        </p:txBody>
      </p:sp>
      <p:sp>
        <p:nvSpPr>
          <p:cNvPr id="2058" name="AutoShape 10"/>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pPr>
              <a:defRPr/>
            </a:pPr>
            <a:endParaRPr lang="it-IT"/>
          </a:p>
        </p:txBody>
      </p:sp>
      <p:sp>
        <p:nvSpPr>
          <p:cNvPr id="15372" name="Rectangle 11"/>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w="9525">
            <a:solidFill>
              <a:srgbClr val="000000"/>
            </a:solidFill>
            <a:miter lim="800000"/>
            <a:headEnd/>
            <a:tailEnd/>
          </a:ln>
        </p:spPr>
      </p:sp>
      <p:sp>
        <p:nvSpPr>
          <p:cNvPr id="2060" name="Text Box 12"/>
          <p:cNvSpPr txBox="1">
            <a:spLocks noGrp="1" noChangeArrowheads="1"/>
          </p:cNvSpPr>
          <p:nvPr>
            <p:ph type="body" idx="1"/>
          </p:nvPr>
        </p:nvSpPr>
        <p:spPr bwMode="auto">
          <a:xfrm>
            <a:off x="914400" y="4343400"/>
            <a:ext cx="5029200" cy="4114800"/>
          </a:xfrm>
          <a:prstGeom prst="rect">
            <a:avLst/>
          </a:prstGeom>
          <a:noFill/>
          <a:ln w="9525">
            <a:noFill/>
            <a:miter lim="800000"/>
            <a:headEnd/>
            <a:tailEnd/>
          </a:ln>
        </p:spPr>
        <p:txBody>
          <a:bodyPr vert="horz" wrap="square" lIns="90000" tIns="46800" rIns="90000" bIns="46800" numCol="1" anchor="t" anchorCtr="0" compatLnSpc="1">
            <a:prstTxWarp prst="textNoShape">
              <a:avLst/>
            </a:prstTxWarp>
          </a:bodyPr>
          <a:lstStyle/>
          <a:p>
            <a:pPr lvl="0"/>
            <a:endParaRPr lang="it-IT" noProof="0"/>
          </a:p>
        </p:txBody>
      </p:sp>
      <p:sp>
        <p:nvSpPr>
          <p:cNvPr id="2061" name="Text Box 13"/>
          <p:cNvSpPr txBox="1">
            <a:spLocks noChangeArrowheads="1"/>
          </p:cNvSpPr>
          <p:nvPr/>
        </p:nvSpPr>
        <p:spPr bwMode="auto">
          <a:xfrm>
            <a:off x="3886200" y="8686800"/>
            <a:ext cx="2971800" cy="457200"/>
          </a:xfrm>
          <a:prstGeom prst="rect">
            <a:avLst/>
          </a:prstGeom>
          <a:noFill/>
          <a:ln w="9525">
            <a:noFill/>
            <a:miter lim="800000"/>
            <a:headEnd/>
            <a:tailEnd/>
          </a:ln>
        </p:spPr>
        <p:txBody>
          <a:bodyPr lIns="90000" tIns="46800" rIns="90000" bIns="46800" anchor="b">
            <a:prstTxWarp prst="textNoShape">
              <a:avLst/>
            </a:prstTxWarp>
            <a:spAutoFit/>
          </a:bodyPr>
          <a:lstStyle/>
          <a:p>
            <a:pPr algn="r">
              <a:lnSpc>
                <a:spcPct val="95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a:solidFill>
                  <a:schemeClr val="tx1"/>
                </a:solidFill>
                <a:latin typeface="Times" pitchFamily="-112" charset="0"/>
                <a:ea typeface="HG Mincho Light J" charset="0"/>
                <a:cs typeface="HG Mincho Light J" charset="0"/>
              </a:rPr>
              <a:t>1</a:t>
            </a:r>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12" charset="0"/>
      <a:defRPr sz="1200" kern="1200">
        <a:solidFill>
          <a:srgbClr val="000000"/>
        </a:solidFill>
        <a:latin typeface="Times New Roman" pitchFamily="-112" charset="0"/>
        <a:ea typeface="ＭＳ Ｐゴシック" pitchFamily="-112" charset="-128"/>
        <a:cs typeface="ＭＳ Ｐゴシック" pitchFamily="-112" charset="-128"/>
      </a:defRPr>
    </a:lvl1pPr>
    <a:lvl2pPr marL="37931725" indent="-37474525" algn="l" defTabSz="449263" rtl="0" eaLnBrk="0" fontAlgn="base" hangingPunct="0">
      <a:spcBef>
        <a:spcPct val="30000"/>
      </a:spcBef>
      <a:spcAft>
        <a:spcPct val="0"/>
      </a:spcAft>
      <a:buClr>
        <a:srgbClr val="000000"/>
      </a:buClr>
      <a:buSzPct val="100000"/>
      <a:buFont typeface="Times New Roman" pitchFamily="-112" charset="0"/>
      <a:defRPr sz="1200" kern="1200">
        <a:solidFill>
          <a:srgbClr val="000000"/>
        </a:solidFill>
        <a:latin typeface="Times New Roman" pitchFamily="-112" charset="0"/>
        <a:ea typeface="ＭＳ Ｐゴシック" pitchFamily="-112" charset="-128"/>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12" charset="0"/>
      <a:defRPr sz="1200" kern="1200">
        <a:solidFill>
          <a:srgbClr val="000000"/>
        </a:solidFill>
        <a:latin typeface="Times New Roman" pitchFamily="-112" charset="0"/>
        <a:ea typeface="ＭＳ Ｐゴシック" pitchFamily="-112" charset="-128"/>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12" charset="0"/>
      <a:defRPr sz="1200" kern="1200">
        <a:solidFill>
          <a:srgbClr val="000000"/>
        </a:solidFill>
        <a:latin typeface="Times New Roman" pitchFamily="-112" charset="0"/>
        <a:ea typeface="ＭＳ Ｐゴシック" pitchFamily="-112" charset="-128"/>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12" charset="0"/>
      <a:defRPr sz="1200" kern="1200">
        <a:solidFill>
          <a:srgbClr val="000000"/>
        </a:solidFill>
        <a:latin typeface="Times New Roman" pitchFamily="-112" charset="0"/>
        <a:ea typeface="ＭＳ Ｐゴシック"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ln/>
        </p:spPr>
      </p:sp>
      <p:sp>
        <p:nvSpPr>
          <p:cNvPr id="17411" name="Text Box 2"/>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35842" name="Rectangle 1025"/>
          <p:cNvSpPr>
            <a:spLocks noGrp="1" noRot="1" noChangeAspect="1" noChangeArrowheads="1" noTextEdit="1"/>
          </p:cNvSpPr>
          <p:nvPr>
            <p:ph type="sldImg"/>
          </p:nvPr>
        </p:nvSpPr>
        <p:spPr>
          <a:ln/>
        </p:spPr>
      </p:sp>
      <p:sp>
        <p:nvSpPr>
          <p:cNvPr id="35843" name="Text Box 1026"/>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37890" name="Rectangle 1025"/>
          <p:cNvSpPr>
            <a:spLocks noGrp="1" noRot="1" noChangeAspect="1" noChangeArrowheads="1" noTextEdit="1"/>
          </p:cNvSpPr>
          <p:nvPr>
            <p:ph type="sldImg"/>
          </p:nvPr>
        </p:nvSpPr>
        <p:spPr>
          <a:ln/>
        </p:spPr>
      </p:sp>
      <p:sp>
        <p:nvSpPr>
          <p:cNvPr id="37891" name="Text Box 1026"/>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39938" name="Rectangle 1025"/>
          <p:cNvSpPr>
            <a:spLocks noGrp="1" noRot="1" noChangeAspect="1" noChangeArrowheads="1" noTextEdit="1"/>
          </p:cNvSpPr>
          <p:nvPr>
            <p:ph type="sldImg"/>
          </p:nvPr>
        </p:nvSpPr>
        <p:spPr>
          <a:ln/>
        </p:spPr>
      </p:sp>
      <p:sp>
        <p:nvSpPr>
          <p:cNvPr id="39939" name="Text Box 1026"/>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43010" name="Rectangle 1025"/>
          <p:cNvSpPr>
            <a:spLocks noGrp="1" noRot="1" noChangeAspect="1" noChangeArrowheads="1" noTextEdit="1"/>
          </p:cNvSpPr>
          <p:nvPr>
            <p:ph type="sldImg"/>
          </p:nvPr>
        </p:nvSpPr>
        <p:spPr>
          <a:ln/>
        </p:spPr>
      </p:sp>
      <p:sp>
        <p:nvSpPr>
          <p:cNvPr id="43011" name="Text Box 1026"/>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45058" name="Rectangle 1025"/>
          <p:cNvSpPr>
            <a:spLocks noGrp="1" noRot="1" noChangeAspect="1" noChangeArrowheads="1" noTextEdit="1"/>
          </p:cNvSpPr>
          <p:nvPr>
            <p:ph type="sldImg"/>
          </p:nvPr>
        </p:nvSpPr>
        <p:spPr>
          <a:ln/>
        </p:spPr>
      </p:sp>
      <p:sp>
        <p:nvSpPr>
          <p:cNvPr id="45059" name="Text Box 1026"/>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47106" name="Rectangle 1025"/>
          <p:cNvSpPr>
            <a:spLocks noGrp="1" noRot="1" noChangeAspect="1" noChangeArrowheads="1" noTextEdit="1"/>
          </p:cNvSpPr>
          <p:nvPr>
            <p:ph type="sldImg"/>
          </p:nvPr>
        </p:nvSpPr>
        <p:spPr>
          <a:ln/>
        </p:spPr>
      </p:sp>
      <p:sp>
        <p:nvSpPr>
          <p:cNvPr id="47107" name="Text Box 1026"/>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49154" name="Rectangle 1025"/>
          <p:cNvSpPr>
            <a:spLocks noGrp="1" noRot="1" noChangeAspect="1" noChangeArrowheads="1" noTextEdit="1"/>
          </p:cNvSpPr>
          <p:nvPr>
            <p:ph type="sldImg"/>
          </p:nvPr>
        </p:nvSpPr>
        <p:spPr>
          <a:ln/>
        </p:spPr>
      </p:sp>
      <p:sp>
        <p:nvSpPr>
          <p:cNvPr id="49155" name="Text Box 1026"/>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51202" name="Rectangle 1025"/>
          <p:cNvSpPr>
            <a:spLocks noGrp="1" noRot="1" noChangeAspect="1" noChangeArrowheads="1" noTextEdit="1"/>
          </p:cNvSpPr>
          <p:nvPr>
            <p:ph type="sldImg"/>
          </p:nvPr>
        </p:nvSpPr>
        <p:spPr>
          <a:ln/>
        </p:spPr>
      </p:sp>
      <p:sp>
        <p:nvSpPr>
          <p:cNvPr id="51203" name="Text Box 1026"/>
          <p:cNvSpPr txBox="1">
            <a:spLocks noGrp="1" noChangeArrowheads="1"/>
          </p:cNvSpPr>
          <p:nvPr>
            <p:ph type="body" idx="1"/>
          </p:nvPr>
        </p:nvSpPr>
        <p:spPr>
          <a:solidFill>
            <a:srgbClr val="FFFFFF"/>
          </a:solidFill>
          <a:ln w="9360">
            <a:solidFill>
              <a:srgbClr val="000000"/>
            </a:solidFill>
          </a:ln>
        </p:spPr>
        <p:txBody>
          <a:bodyPr wrap="none" anchor="ctr"/>
          <a:lstStyle/>
          <a:p>
            <a:endParaRPr lang="it-IT"/>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53250" name="Rectangle 1"/>
          <p:cNvSpPr>
            <a:spLocks noGrp="1" noRot="1" noChangeAspect="1" noChangeArrowheads="1" noTextEdit="1"/>
          </p:cNvSpPr>
          <p:nvPr>
            <p:ph type="sldImg"/>
          </p:nvPr>
        </p:nvSpPr>
        <p:spPr>
          <a:ln/>
        </p:spPr>
      </p:sp>
      <p:sp>
        <p:nvSpPr>
          <p:cNvPr id="53251"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55298" name="Rectangle 1025"/>
          <p:cNvSpPr>
            <a:spLocks noGrp="1" noRot="1" noChangeAspect="1" noChangeArrowheads="1" noTextEdit="1"/>
          </p:cNvSpPr>
          <p:nvPr>
            <p:ph type="sldImg"/>
          </p:nvPr>
        </p:nvSpPr>
        <p:spPr>
          <a:ln/>
        </p:spPr>
      </p:sp>
      <p:sp>
        <p:nvSpPr>
          <p:cNvPr id="55299" name="Text Box 1026"/>
          <p:cNvSpPr txBox="1">
            <a:spLocks noGrp="1" noChangeArrowheads="1"/>
          </p:cNvSpPr>
          <p:nvPr>
            <p:ph type="body" idx="1"/>
          </p:nvPr>
        </p:nvSpPr>
        <p:spPr>
          <a:solidFill>
            <a:srgbClr val="FFFFFF"/>
          </a:solidFill>
          <a:ln w="9360">
            <a:solidFill>
              <a:srgbClr val="000000"/>
            </a:solidFill>
          </a:ln>
        </p:spPr>
        <p:txBody>
          <a:bodyPr wrap="none" anchor="ctr"/>
          <a:lstStyle/>
          <a:p>
            <a:endParaRPr 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9458" name="Rectangle 1"/>
          <p:cNvSpPr>
            <a:spLocks noGrp="1" noRot="1" noChangeAspect="1" noChangeArrowheads="1" noTextEdit="1"/>
          </p:cNvSpPr>
          <p:nvPr>
            <p:ph type="sldImg"/>
          </p:nvPr>
        </p:nvSpPr>
        <p:spPr>
          <a:ln/>
        </p:spPr>
      </p:sp>
      <p:sp>
        <p:nvSpPr>
          <p:cNvPr id="19459" name="Text Box 2"/>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57346" name="Rectangle 1025"/>
          <p:cNvSpPr>
            <a:spLocks noGrp="1" noRot="1" noChangeAspect="1" noChangeArrowheads="1" noTextEdit="1"/>
          </p:cNvSpPr>
          <p:nvPr>
            <p:ph type="sldImg"/>
          </p:nvPr>
        </p:nvSpPr>
        <p:spPr>
          <a:ln/>
        </p:spPr>
      </p:sp>
      <p:sp>
        <p:nvSpPr>
          <p:cNvPr id="57347" name="Text Box 1026"/>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Rectangle 3074"/>
          <p:cNvSpPr>
            <a:spLocks noGrp="1" noRot="1" noChangeAspect="1" noChangeArrowheads="1" noTextEdit="1"/>
          </p:cNvSpPr>
          <p:nvPr>
            <p:ph type="sldImg"/>
          </p:nvPr>
        </p:nvSpPr>
        <p:spPr>
          <a:ln/>
        </p:spPr>
      </p:sp>
      <p:sp>
        <p:nvSpPr>
          <p:cNvPr id="59395" name="Rectangle 3075"/>
          <p:cNvSpPr txBox="1">
            <a:spLocks noGrp="1" noChangeArrowheads="1"/>
          </p:cNvSpPr>
          <p:nvPr>
            <p:ph type="body" idx="1"/>
          </p:nvPr>
        </p:nvSpPr>
        <p:spPr>
          <a:solidFill>
            <a:srgbClr val="FFFFFF"/>
          </a:solidFill>
          <a:ln>
            <a:solidFill>
              <a:srgbClr val="000000"/>
            </a:solidFill>
          </a:ln>
        </p:spPr>
        <p:txBody>
          <a:bodyPr/>
          <a:lstStyle/>
          <a:p>
            <a:endParaRPr lang="es-E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Rectangle 3074"/>
          <p:cNvSpPr>
            <a:spLocks noGrp="1" noRot="1" noChangeAspect="1" noChangeArrowheads="1" noTextEdit="1"/>
          </p:cNvSpPr>
          <p:nvPr>
            <p:ph type="sldImg"/>
          </p:nvPr>
        </p:nvSpPr>
        <p:spPr>
          <a:ln/>
        </p:spPr>
      </p:sp>
      <p:sp>
        <p:nvSpPr>
          <p:cNvPr id="61443" name="Rectangle 3075"/>
          <p:cNvSpPr txBox="1">
            <a:spLocks noGrp="1" noChangeArrowheads="1"/>
          </p:cNvSpPr>
          <p:nvPr>
            <p:ph type="body" idx="1"/>
          </p:nvPr>
        </p:nvSpPr>
        <p:spPr>
          <a:solidFill>
            <a:srgbClr val="FFFFFF"/>
          </a:solidFill>
          <a:ln>
            <a:solidFill>
              <a:srgbClr val="000000"/>
            </a:solidFill>
          </a:ln>
        </p:spPr>
        <p:txBody>
          <a:bodyPr/>
          <a:lstStyle/>
          <a:p>
            <a:endParaRPr lang="es-E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3074"/>
          <p:cNvSpPr>
            <a:spLocks noGrp="1" noRot="1" noChangeAspect="1" noChangeArrowheads="1" noTextEdit="1"/>
          </p:cNvSpPr>
          <p:nvPr>
            <p:ph type="sldImg"/>
          </p:nvPr>
        </p:nvSpPr>
        <p:spPr>
          <a:ln/>
        </p:spPr>
      </p:sp>
      <p:sp>
        <p:nvSpPr>
          <p:cNvPr id="63491" name="Rectangle 3075"/>
          <p:cNvSpPr txBox="1">
            <a:spLocks noGrp="1" noChangeArrowheads="1"/>
          </p:cNvSpPr>
          <p:nvPr>
            <p:ph type="body" idx="1"/>
          </p:nvPr>
        </p:nvSpPr>
        <p:spPr>
          <a:solidFill>
            <a:srgbClr val="FFFFFF"/>
          </a:solidFill>
          <a:ln>
            <a:solidFill>
              <a:srgbClr val="000000"/>
            </a:solidFill>
          </a:ln>
        </p:spPr>
        <p:txBody>
          <a:bodyPr/>
          <a:lstStyle/>
          <a:p>
            <a:endParaRPr lang="es-E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5538" name="Rectangle 1025"/>
          <p:cNvSpPr>
            <a:spLocks noGrp="1" noRot="1" noChangeAspect="1" noChangeArrowheads="1" noTextEdit="1"/>
          </p:cNvSpPr>
          <p:nvPr>
            <p:ph type="sldImg"/>
          </p:nvPr>
        </p:nvSpPr>
        <p:spPr>
          <a:ln/>
        </p:spPr>
      </p:sp>
      <p:sp>
        <p:nvSpPr>
          <p:cNvPr id="65539" name="Text Box 1026"/>
          <p:cNvSpPr txBox="1">
            <a:spLocks noGrp="1" noChangeArrowheads="1"/>
          </p:cNvSpPr>
          <p:nvPr>
            <p:ph type="body" idx="1"/>
          </p:nvPr>
        </p:nvSpPr>
        <p:spPr>
          <a:solidFill>
            <a:srgbClr val="FFFFFF"/>
          </a:solidFill>
          <a:ln w="9360">
            <a:solidFill>
              <a:srgbClr val="000000"/>
            </a:solidFill>
          </a:ln>
        </p:spPr>
        <p:txBody>
          <a:bodyPr wrap="none" anchor="ctr"/>
          <a:lstStyle/>
          <a:p>
            <a:endParaRPr lang="it-IT"/>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7586" name="Rectangle 1025"/>
          <p:cNvSpPr>
            <a:spLocks noGrp="1" noRot="1" noChangeAspect="1" noChangeArrowheads="1" noTextEdit="1"/>
          </p:cNvSpPr>
          <p:nvPr>
            <p:ph type="sldImg"/>
          </p:nvPr>
        </p:nvSpPr>
        <p:spPr>
          <a:ln/>
        </p:spPr>
      </p:sp>
      <p:sp>
        <p:nvSpPr>
          <p:cNvPr id="67587" name="Text Box 1026"/>
          <p:cNvSpPr txBox="1">
            <a:spLocks noGrp="1" noChangeArrowheads="1"/>
          </p:cNvSpPr>
          <p:nvPr>
            <p:ph type="body" idx="1"/>
          </p:nvPr>
        </p:nvSpPr>
        <p:spPr>
          <a:solidFill>
            <a:srgbClr val="FFFFFF"/>
          </a:solidFill>
          <a:ln w="9360">
            <a:solidFill>
              <a:srgbClr val="000000"/>
            </a:solidFill>
          </a:ln>
        </p:spPr>
        <p:txBody>
          <a:bodyPr wrap="none" anchor="ctr"/>
          <a:lstStyle/>
          <a:p>
            <a:endParaRPr lang="it-IT"/>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69634" name="Rectangle 1025"/>
          <p:cNvSpPr>
            <a:spLocks noGrp="1" noRot="1" noChangeAspect="1" noChangeArrowheads="1" noTextEdit="1"/>
          </p:cNvSpPr>
          <p:nvPr>
            <p:ph type="sldImg"/>
          </p:nvPr>
        </p:nvSpPr>
        <p:spPr>
          <a:ln/>
        </p:spPr>
      </p:sp>
      <p:sp>
        <p:nvSpPr>
          <p:cNvPr id="69635" name="Text Box 1026"/>
          <p:cNvSpPr txBox="1">
            <a:spLocks noGrp="1" noChangeArrowheads="1"/>
          </p:cNvSpPr>
          <p:nvPr>
            <p:ph type="body" idx="1"/>
          </p:nvPr>
        </p:nvSpPr>
        <p:spPr>
          <a:solidFill>
            <a:srgbClr val="FFFFFF"/>
          </a:solidFill>
          <a:ln w="9360">
            <a:solidFill>
              <a:srgbClr val="000000"/>
            </a:solidFill>
          </a:ln>
        </p:spPr>
        <p:txBody>
          <a:bodyPr wrap="none" anchor="ctr"/>
          <a:lstStyle/>
          <a:p>
            <a:endParaRPr lang="it-IT"/>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1682" name="Rectangle 1025"/>
          <p:cNvSpPr>
            <a:spLocks noGrp="1" noRot="1" noChangeAspect="1" noChangeArrowheads="1" noTextEdit="1"/>
          </p:cNvSpPr>
          <p:nvPr>
            <p:ph type="sldImg"/>
          </p:nvPr>
        </p:nvSpPr>
        <p:spPr>
          <a:ln/>
        </p:spPr>
      </p:sp>
      <p:sp>
        <p:nvSpPr>
          <p:cNvPr id="71683" name="Text Box 1026"/>
          <p:cNvSpPr txBox="1">
            <a:spLocks noGrp="1" noChangeArrowheads="1"/>
          </p:cNvSpPr>
          <p:nvPr>
            <p:ph type="body" idx="1"/>
          </p:nvPr>
        </p:nvSpPr>
        <p:spPr>
          <a:solidFill>
            <a:srgbClr val="FFFFFF"/>
          </a:solidFill>
          <a:ln w="9360">
            <a:solidFill>
              <a:srgbClr val="000000"/>
            </a:solidFill>
          </a:ln>
        </p:spPr>
        <p:txBody>
          <a:bodyPr wrap="none" anchor="ctr"/>
          <a:lstStyle/>
          <a:p>
            <a:endParaRPr lang="it-IT"/>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3730" name="Rectangle 1"/>
          <p:cNvSpPr>
            <a:spLocks noGrp="1" noRot="1" noChangeAspect="1" noChangeArrowheads="1" noTextEdit="1"/>
          </p:cNvSpPr>
          <p:nvPr>
            <p:ph type="sldImg"/>
          </p:nvPr>
        </p:nvSpPr>
        <p:spPr>
          <a:ln/>
        </p:spPr>
      </p:sp>
      <p:sp>
        <p:nvSpPr>
          <p:cNvPr id="73731"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5778" name="Rectangle 1"/>
          <p:cNvSpPr>
            <a:spLocks noGrp="1" noRot="1" noChangeAspect="1" noChangeArrowheads="1" noTextEdit="1"/>
          </p:cNvSpPr>
          <p:nvPr>
            <p:ph type="sldImg"/>
          </p:nvPr>
        </p:nvSpPr>
        <p:spPr>
          <a:ln/>
        </p:spPr>
      </p:sp>
      <p:sp>
        <p:nvSpPr>
          <p:cNvPr id="75779"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21506" name="Rectangle 1"/>
          <p:cNvSpPr>
            <a:spLocks noGrp="1" noRot="1" noChangeAspect="1" noChangeArrowheads="1" noTextEdit="1"/>
          </p:cNvSpPr>
          <p:nvPr>
            <p:ph type="sldImg"/>
          </p:nvPr>
        </p:nvSpPr>
        <p:spPr>
          <a:ln/>
        </p:spPr>
      </p:sp>
      <p:sp>
        <p:nvSpPr>
          <p:cNvPr id="21507" name="Text Box 2"/>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7826" name="Rectangle 1"/>
          <p:cNvSpPr>
            <a:spLocks noGrp="1" noRot="1" noChangeAspect="1" noChangeArrowheads="1" noTextEdit="1"/>
          </p:cNvSpPr>
          <p:nvPr>
            <p:ph type="sldImg"/>
          </p:nvPr>
        </p:nvSpPr>
        <p:spPr>
          <a:ln/>
        </p:spPr>
      </p:sp>
      <p:sp>
        <p:nvSpPr>
          <p:cNvPr id="77827"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9874" name="Rectangle 1"/>
          <p:cNvSpPr>
            <a:spLocks noGrp="1" noRot="1" noChangeAspect="1" noChangeArrowheads="1" noTextEdit="1"/>
          </p:cNvSpPr>
          <p:nvPr>
            <p:ph type="sldImg"/>
          </p:nvPr>
        </p:nvSpPr>
        <p:spPr>
          <a:ln/>
        </p:spPr>
      </p:sp>
      <p:sp>
        <p:nvSpPr>
          <p:cNvPr id="79875"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23554" name="Rectangle 1025"/>
          <p:cNvSpPr>
            <a:spLocks noGrp="1" noRot="1" noChangeAspect="1" noChangeArrowheads="1" noTextEdit="1"/>
          </p:cNvSpPr>
          <p:nvPr>
            <p:ph type="sldImg"/>
          </p:nvPr>
        </p:nvSpPr>
        <p:spPr>
          <a:ln/>
        </p:spPr>
      </p:sp>
      <p:sp>
        <p:nvSpPr>
          <p:cNvPr id="23555" name="Text Box 1026"/>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00354" name="Rectangle 1"/>
          <p:cNvSpPr>
            <a:spLocks noGrp="1" noRot="1" noChangeAspect="1" noChangeArrowheads="1" noTextEdit="1"/>
          </p:cNvSpPr>
          <p:nvPr>
            <p:ph type="sldImg"/>
          </p:nvPr>
        </p:nvSpPr>
        <p:spPr>
          <a:ln/>
        </p:spPr>
      </p:sp>
      <p:sp>
        <p:nvSpPr>
          <p:cNvPr id="100355"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02402" name="Rectangle 1"/>
          <p:cNvSpPr>
            <a:spLocks noGrp="1" noRot="1" noChangeAspect="1" noChangeArrowheads="1" noTextEdit="1"/>
          </p:cNvSpPr>
          <p:nvPr>
            <p:ph type="sldImg"/>
          </p:nvPr>
        </p:nvSpPr>
        <p:spPr>
          <a:ln/>
        </p:spPr>
      </p:sp>
      <p:sp>
        <p:nvSpPr>
          <p:cNvPr id="102403"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04450" name="Rectangle 1"/>
          <p:cNvSpPr>
            <a:spLocks noGrp="1" noRot="1" noChangeAspect="1" noChangeArrowheads="1" noTextEdit="1"/>
          </p:cNvSpPr>
          <p:nvPr>
            <p:ph type="sldImg"/>
          </p:nvPr>
        </p:nvSpPr>
        <p:spPr>
          <a:ln/>
        </p:spPr>
      </p:sp>
      <p:sp>
        <p:nvSpPr>
          <p:cNvPr id="104451"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6498" name="Rectangle 2050"/>
          <p:cNvSpPr>
            <a:spLocks noGrp="1" noRot="1" noChangeAspect="1" noChangeArrowheads="1" noTextEdit="1"/>
          </p:cNvSpPr>
          <p:nvPr>
            <p:ph type="sldImg"/>
          </p:nvPr>
        </p:nvSpPr>
        <p:spPr>
          <a:ln/>
        </p:spPr>
      </p:sp>
      <p:sp>
        <p:nvSpPr>
          <p:cNvPr id="106499" name="Rectangle 2051"/>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ln/>
        </p:spPr>
      </p:sp>
      <p:sp>
        <p:nvSpPr>
          <p:cNvPr id="115715"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25602" name="Rectangle 1"/>
          <p:cNvSpPr>
            <a:spLocks noGrp="1" noRot="1" noChangeAspect="1" noChangeArrowheads="1" noTextEdit="1"/>
          </p:cNvSpPr>
          <p:nvPr>
            <p:ph type="sldImg"/>
          </p:nvPr>
        </p:nvSpPr>
        <p:spPr>
          <a:ln/>
        </p:spPr>
      </p:sp>
      <p:sp>
        <p:nvSpPr>
          <p:cNvPr id="25603" name="Text Box 2"/>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ln/>
        </p:spPr>
      </p:sp>
      <p:sp>
        <p:nvSpPr>
          <p:cNvPr id="119811"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ln/>
        </p:spPr>
      </p:sp>
      <p:sp>
        <p:nvSpPr>
          <p:cNvPr id="128003"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ln/>
        </p:spPr>
      </p:sp>
      <p:sp>
        <p:nvSpPr>
          <p:cNvPr id="130051"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2098" name="Rectangle 2"/>
          <p:cNvSpPr>
            <a:spLocks noGrp="1" noRot="1" noChangeAspect="1" noChangeArrowheads="1" noTextEdit="1"/>
          </p:cNvSpPr>
          <p:nvPr>
            <p:ph type="sldImg"/>
          </p:nvPr>
        </p:nvSpPr>
        <p:spPr>
          <a:ln/>
        </p:spPr>
      </p:sp>
      <p:sp>
        <p:nvSpPr>
          <p:cNvPr id="132099"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ln/>
        </p:spPr>
      </p:sp>
      <p:sp>
        <p:nvSpPr>
          <p:cNvPr id="134147"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a:ln/>
        </p:spPr>
      </p:sp>
      <p:sp>
        <p:nvSpPr>
          <p:cNvPr id="136195"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a:ln/>
        </p:spPr>
      </p:sp>
      <p:sp>
        <p:nvSpPr>
          <p:cNvPr id="146435" name="Rectangle 3"/>
          <p:cNvSpPr txBox="1">
            <a:spLocks noGrp="1" noChangeArrowheads="1"/>
          </p:cNvSpPr>
          <p:nvPr>
            <p:ph type="body" idx="1"/>
          </p:nvPr>
        </p:nvSpPr>
        <p:spPr>
          <a:solidFill>
            <a:srgbClr val="FFFFFF"/>
          </a:solidFill>
          <a:ln>
            <a:solidFill>
              <a:srgbClr val="000000"/>
            </a:solidFill>
          </a:ln>
        </p:spPr>
        <p:txBody>
          <a:bodyPr/>
          <a:lstStyle/>
          <a:p>
            <a:endParaRPr lang="it-IT"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27650" name="Rectangle 1025"/>
          <p:cNvSpPr>
            <a:spLocks noGrp="1" noRot="1" noChangeAspect="1" noChangeArrowheads="1" noTextEdit="1"/>
          </p:cNvSpPr>
          <p:nvPr>
            <p:ph type="sldImg"/>
          </p:nvPr>
        </p:nvSpPr>
        <p:spPr>
          <a:ln/>
        </p:spPr>
      </p:sp>
      <p:sp>
        <p:nvSpPr>
          <p:cNvPr id="27651" name="Text Box 1026"/>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48482" name="Rectangle 1"/>
          <p:cNvSpPr>
            <a:spLocks noGrp="1" noRot="1" noChangeAspect="1" noChangeArrowheads="1" noTextEdit="1"/>
          </p:cNvSpPr>
          <p:nvPr>
            <p:ph type="sldImg"/>
          </p:nvPr>
        </p:nvSpPr>
        <p:spPr>
          <a:ln/>
        </p:spPr>
      </p:sp>
      <p:sp>
        <p:nvSpPr>
          <p:cNvPr id="148483" name="Text Box 2"/>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50530" name="Rectangle 1"/>
          <p:cNvSpPr>
            <a:spLocks noGrp="1" noRot="1" noChangeAspect="1" noChangeArrowheads="1" noTextEdit="1"/>
          </p:cNvSpPr>
          <p:nvPr>
            <p:ph type="sldImg"/>
          </p:nvPr>
        </p:nvSpPr>
        <p:spPr>
          <a:ln/>
        </p:spPr>
      </p:sp>
      <p:sp>
        <p:nvSpPr>
          <p:cNvPr id="150531" name="Text Box 2"/>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52578" name="Rectangle 1"/>
          <p:cNvSpPr>
            <a:spLocks noGrp="1" noRot="1" noChangeAspect="1" noChangeArrowheads="1" noTextEdit="1"/>
          </p:cNvSpPr>
          <p:nvPr>
            <p:ph type="sldImg"/>
          </p:nvPr>
        </p:nvSpPr>
        <p:spPr>
          <a:ln/>
        </p:spPr>
      </p:sp>
      <p:sp>
        <p:nvSpPr>
          <p:cNvPr id="152579" name="Text Box 2"/>
          <p:cNvSpPr txBox="1">
            <a:spLocks noGrp="1" noChangeArrowheads="1"/>
          </p:cNvSpPr>
          <p:nvPr>
            <p:ph type="body" idx="1"/>
          </p:nvPr>
        </p:nvSpPr>
        <p:spPr>
          <a:solidFill>
            <a:srgbClr val="FFFFFF"/>
          </a:solidFill>
          <a:ln w="9360">
            <a:solidFill>
              <a:srgbClr val="000000"/>
            </a:solidFill>
          </a:ln>
        </p:spPr>
        <p:txBody>
          <a:bodyPr wrap="none" anchor="ctr"/>
          <a:lstStyle/>
          <a:p>
            <a:endParaRPr lang="it-IT"/>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ln/>
        </p:spPr>
      </p:sp>
      <p:sp>
        <p:nvSpPr>
          <p:cNvPr id="154627" name="Rectangle 3"/>
          <p:cNvSpPr txBox="1">
            <a:spLocks noGrp="1" noChangeArrowheads="1"/>
          </p:cNvSpPr>
          <p:nvPr>
            <p:ph type="body" idx="1"/>
          </p:nvPr>
        </p:nvSpPr>
        <p:spPr>
          <a:solidFill>
            <a:srgbClr val="FFFFFF"/>
          </a:solidFill>
          <a:ln>
            <a:solidFill>
              <a:srgbClr val="000000"/>
            </a:solidFill>
          </a:ln>
        </p:spPr>
        <p:txBody>
          <a:bodyPr/>
          <a:lstStyle/>
          <a:p>
            <a:endParaRPr lang="it-IT"/>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56674" name="Rectangle 1"/>
          <p:cNvSpPr>
            <a:spLocks noGrp="1" noRot="1" noChangeAspect="1" noChangeArrowheads="1" noTextEdit="1"/>
          </p:cNvSpPr>
          <p:nvPr>
            <p:ph type="sldImg"/>
          </p:nvPr>
        </p:nvSpPr>
        <p:spPr>
          <a:ln/>
        </p:spPr>
      </p:sp>
      <p:sp>
        <p:nvSpPr>
          <p:cNvPr id="156675" name="Text Box 2"/>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29698" name="Rectangle 1025"/>
          <p:cNvSpPr>
            <a:spLocks noGrp="1" noRot="1" noChangeAspect="1" noChangeArrowheads="1" noTextEdit="1"/>
          </p:cNvSpPr>
          <p:nvPr>
            <p:ph type="sldImg"/>
          </p:nvPr>
        </p:nvSpPr>
        <p:spPr>
          <a:ln/>
        </p:spPr>
      </p:sp>
      <p:sp>
        <p:nvSpPr>
          <p:cNvPr id="29699" name="Text Box 1026"/>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31746" name="Rectangle 1025"/>
          <p:cNvSpPr>
            <a:spLocks noGrp="1" noRot="1" noChangeAspect="1" noChangeArrowheads="1" noTextEdit="1"/>
          </p:cNvSpPr>
          <p:nvPr>
            <p:ph type="sldImg"/>
          </p:nvPr>
        </p:nvSpPr>
        <p:spPr>
          <a:ln/>
        </p:spPr>
      </p:sp>
      <p:sp>
        <p:nvSpPr>
          <p:cNvPr id="31747" name="Text Box 1026"/>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33794" name="Rectangle 1025"/>
          <p:cNvSpPr>
            <a:spLocks noGrp="1" noRot="1" noChangeAspect="1" noChangeArrowheads="1" noTextEdit="1"/>
          </p:cNvSpPr>
          <p:nvPr>
            <p:ph type="sldImg"/>
          </p:nvPr>
        </p:nvSpPr>
        <p:spPr>
          <a:ln/>
        </p:spPr>
      </p:sp>
      <p:sp>
        <p:nvSpPr>
          <p:cNvPr id="33795" name="Text Box 1026"/>
          <p:cNvSpPr txBox="1">
            <a:spLocks noGrp="1" noChangeArrowheads="1"/>
          </p:cNvSpPr>
          <p:nvPr>
            <p:ph type="body" idx="1"/>
          </p:nvPr>
        </p:nvSpPr>
        <p:spPr>
          <a:noFill/>
          <a:ln/>
        </p:spPr>
        <p:txBody>
          <a:bodyPr wrap="none" anchor="ctr"/>
          <a:lstStyle/>
          <a:p>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03988" y="490538"/>
            <a:ext cx="1938337" cy="5656262"/>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685800" y="490538"/>
            <a:ext cx="5665788" cy="5656262"/>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a:xfrm>
            <a:off x="685800" y="490538"/>
            <a:ext cx="7756525" cy="1379537"/>
          </a:xfrm>
        </p:spPr>
        <p:txBody>
          <a:bodyPr/>
          <a:lstStyle/>
          <a:p>
            <a:r>
              <a:rPr lang="it-IT" smtClean="0"/>
              <a:t>Fare clic per modificare stile</a:t>
            </a:r>
            <a:endParaRPr lang="it-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nly">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85800" y="490538"/>
            <a:ext cx="7761288" cy="566102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gli stili del testo dello schema</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685800" y="1981200"/>
            <a:ext cx="3802063" cy="416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0263" y="1981200"/>
            <a:ext cx="3802062" cy="416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Vuoto">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theme" Target="../theme/theme1.xml"/><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image" Target="../media/image1.png"/><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85800" y="490538"/>
            <a:ext cx="7756525" cy="1379537"/>
          </a:xfrm>
          <a:prstGeom prst="rect">
            <a:avLst/>
          </a:prstGeom>
          <a:noFill/>
          <a:ln w="9525">
            <a:noFill/>
            <a:miter lim="800000"/>
            <a:headEnd/>
            <a:tailEnd/>
          </a:ln>
        </p:spPr>
        <p:txBody>
          <a:bodyPr vert="horz" wrap="square" lIns="90000" tIns="46800" rIns="90000" bIns="46800" numCol="1" anchor="ctr" anchorCtr="0" compatLnSpc="1">
            <a:prstTxWarp prst="textNoShape">
              <a:avLst/>
            </a:prstTxWarp>
          </a:bodyPr>
          <a:lstStyle/>
          <a:p>
            <a:pPr lvl="0"/>
            <a:r>
              <a:rPr lang="en-GB"/>
              <a:t>Cliccate per modificare il formato del testo del titolo</a:t>
            </a:r>
          </a:p>
        </p:txBody>
      </p:sp>
      <p:sp>
        <p:nvSpPr>
          <p:cNvPr id="1027" name="Rectangle 2"/>
          <p:cNvSpPr>
            <a:spLocks noGrp="1" noChangeArrowheads="1"/>
          </p:cNvSpPr>
          <p:nvPr>
            <p:ph type="body" idx="1"/>
          </p:nvPr>
        </p:nvSpPr>
        <p:spPr bwMode="auto">
          <a:xfrm>
            <a:off x="685800" y="1981200"/>
            <a:ext cx="7756525" cy="4165600"/>
          </a:xfrm>
          <a:prstGeom prst="rect">
            <a:avLst/>
          </a:prstGeom>
          <a:noFill/>
          <a:ln w="9525">
            <a:noFill/>
            <a:miter lim="800000"/>
            <a:headEnd/>
            <a:tailEnd/>
          </a:ln>
        </p:spPr>
        <p:txBody>
          <a:bodyPr vert="horz" wrap="square" lIns="90000" tIns="46800" rIns="90000" bIns="46800" numCol="1" anchor="t" anchorCtr="0" compatLnSpc="1">
            <a:prstTxWarp prst="textNoShape">
              <a:avLst/>
            </a:prstTxWarp>
          </a:bodyPr>
          <a:lstStyle/>
          <a:p>
            <a:pPr lvl="0"/>
            <a:r>
              <a:rPr lang="en-GB"/>
              <a:t>Cliccate per modificare il formato del testo della struttura</a:t>
            </a:r>
          </a:p>
          <a:p>
            <a:pPr lvl="1"/>
            <a:r>
              <a:rPr lang="en-GB"/>
              <a:t>Secondo livello struttura</a:t>
            </a:r>
          </a:p>
          <a:p>
            <a:pPr lvl="2"/>
            <a:r>
              <a:rPr lang="en-GB"/>
              <a:t>Terzo livello struttura</a:t>
            </a:r>
          </a:p>
          <a:p>
            <a:pPr lvl="3"/>
            <a:r>
              <a:rPr lang="en-GB"/>
              <a:t>Quarto livello struttura</a:t>
            </a:r>
          </a:p>
          <a:p>
            <a:pPr lvl="4"/>
            <a:r>
              <a:rPr lang="en-GB"/>
              <a:t>Quinto livello struttura</a:t>
            </a:r>
          </a:p>
          <a:p>
            <a:pPr lvl="4"/>
            <a:r>
              <a:rPr lang="en-GB"/>
              <a:t>Sesto livello struttura</a:t>
            </a:r>
          </a:p>
          <a:p>
            <a:pPr lvl="4"/>
            <a:r>
              <a:rPr lang="en-GB"/>
              <a:t>Settimo livello struttura</a:t>
            </a:r>
          </a:p>
          <a:p>
            <a:pPr lvl="4"/>
            <a:r>
              <a:rPr lang="en-GB"/>
              <a:t>Ottavo livello struttura</a:t>
            </a:r>
          </a:p>
          <a:p>
            <a:pPr lvl="4"/>
            <a:r>
              <a:rPr lang="en-GB"/>
              <a:t>Nono livello struttura</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Times" pitchFamily="-112" charset="0"/>
          <a:ea typeface="HG Mincho Light J" charset="0"/>
          <a:cs typeface="HG Mincho Light J" charset="0"/>
        </a:defRPr>
      </a:lvl2pPr>
      <a:lvl3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Times" pitchFamily="-112" charset="0"/>
          <a:ea typeface="HG Mincho Light J" charset="0"/>
          <a:cs typeface="HG Mincho Light J" charset="0"/>
        </a:defRPr>
      </a:lvl3pPr>
      <a:lvl4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Times" pitchFamily="-112" charset="0"/>
          <a:ea typeface="HG Mincho Light J" charset="0"/>
          <a:cs typeface="HG Mincho Light J" charset="0"/>
        </a:defRPr>
      </a:lvl4pPr>
      <a:lvl5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Times" pitchFamily="-112" charset="0"/>
          <a:ea typeface="HG Mincho Light J" charset="0"/>
          <a:cs typeface="HG Mincho Light J" charset="0"/>
        </a:defRPr>
      </a:lvl5pPr>
      <a:lvl6pPr marL="457200" algn="l" defTabSz="449263" rtl="0" fontAlgn="base">
        <a:spcBef>
          <a:spcPct val="0"/>
        </a:spcBef>
        <a:spcAft>
          <a:spcPct val="0"/>
        </a:spcAft>
        <a:buClr>
          <a:srgbClr val="000000"/>
        </a:buClr>
        <a:buSzPct val="100000"/>
        <a:buFont typeface="Times" pitchFamily="-112" charset="0"/>
        <a:defRPr sz="4400">
          <a:solidFill>
            <a:srgbClr val="000000"/>
          </a:solidFill>
          <a:latin typeface="Times New Roman" pitchFamily="-112" charset="0"/>
          <a:ea typeface="ＭＳ Ｐゴシック" pitchFamily="-112" charset="-128"/>
        </a:defRPr>
      </a:lvl6pPr>
      <a:lvl7pPr marL="914400" algn="l" defTabSz="449263" rtl="0" fontAlgn="base">
        <a:spcBef>
          <a:spcPct val="0"/>
        </a:spcBef>
        <a:spcAft>
          <a:spcPct val="0"/>
        </a:spcAft>
        <a:buClr>
          <a:srgbClr val="000000"/>
        </a:buClr>
        <a:buSzPct val="100000"/>
        <a:buFont typeface="Times" pitchFamily="-112" charset="0"/>
        <a:defRPr sz="4400">
          <a:solidFill>
            <a:srgbClr val="000000"/>
          </a:solidFill>
          <a:latin typeface="Times New Roman" pitchFamily="-112" charset="0"/>
          <a:ea typeface="ＭＳ Ｐゴシック" pitchFamily="-112" charset="-128"/>
        </a:defRPr>
      </a:lvl7pPr>
      <a:lvl8pPr marL="1371600" algn="l" defTabSz="449263" rtl="0" fontAlgn="base">
        <a:spcBef>
          <a:spcPct val="0"/>
        </a:spcBef>
        <a:spcAft>
          <a:spcPct val="0"/>
        </a:spcAft>
        <a:buClr>
          <a:srgbClr val="000000"/>
        </a:buClr>
        <a:buSzPct val="100000"/>
        <a:buFont typeface="Times" pitchFamily="-112" charset="0"/>
        <a:defRPr sz="4400">
          <a:solidFill>
            <a:srgbClr val="000000"/>
          </a:solidFill>
          <a:latin typeface="Times New Roman" pitchFamily="-112" charset="0"/>
          <a:ea typeface="ＭＳ Ｐゴシック" pitchFamily="-112" charset="-128"/>
        </a:defRPr>
      </a:lvl8pPr>
      <a:lvl9pPr marL="1828800" algn="l" defTabSz="449263" rtl="0" fontAlgn="base">
        <a:spcBef>
          <a:spcPct val="0"/>
        </a:spcBef>
        <a:spcAft>
          <a:spcPct val="0"/>
        </a:spcAft>
        <a:buClr>
          <a:srgbClr val="000000"/>
        </a:buClr>
        <a:buSzPct val="100000"/>
        <a:buFont typeface="Times" pitchFamily="-112" charset="0"/>
        <a:defRPr sz="4400">
          <a:solidFill>
            <a:srgbClr val="000000"/>
          </a:solidFill>
          <a:latin typeface="Times New Roman" pitchFamily="-112" charset="0"/>
          <a:ea typeface="ＭＳ Ｐゴシック" pitchFamily="-112" charset="-128"/>
        </a:defRPr>
      </a:lvl9pPr>
    </p:titleStyle>
    <p:bodyStyle>
      <a:lvl1pPr marL="327025" indent="-327025" algn="l" defTabSz="449263" rtl="0" eaLnBrk="0" fontAlgn="base" hangingPunct="0">
        <a:spcBef>
          <a:spcPts val="675"/>
        </a:spcBef>
        <a:spcAft>
          <a:spcPct val="0"/>
        </a:spcAft>
        <a:buClr>
          <a:srgbClr val="000000"/>
        </a:buClr>
        <a:buSzPct val="100000"/>
        <a:buFont typeface="Times" pitchFamily="-112" charset="0"/>
        <a:buChar char="•"/>
        <a:defRPr sz="3200">
          <a:solidFill>
            <a:srgbClr val="000000"/>
          </a:solidFill>
          <a:latin typeface="+mn-lt"/>
          <a:ea typeface="+mn-ea"/>
          <a:cs typeface="+mn-cs"/>
        </a:defRPr>
      </a:lvl1pPr>
      <a:lvl2pPr marL="727075" indent="-269875" algn="l" defTabSz="449263" rtl="0" eaLnBrk="0" fontAlgn="base" hangingPunct="0">
        <a:spcBef>
          <a:spcPts val="575"/>
        </a:spcBef>
        <a:spcAft>
          <a:spcPct val="0"/>
        </a:spcAft>
        <a:buClr>
          <a:srgbClr val="000000"/>
        </a:buClr>
        <a:buSzPct val="100000"/>
        <a:buFont typeface="Times" pitchFamily="-112" charset="0"/>
        <a:buChar char="–"/>
        <a:defRPr sz="2800">
          <a:solidFill>
            <a:srgbClr val="000000"/>
          </a:solidFill>
          <a:latin typeface="+mn-lt"/>
          <a:ea typeface="+mn-ea"/>
          <a:cs typeface="+mn-cs"/>
        </a:defRPr>
      </a:lvl2pPr>
      <a:lvl3pPr marL="1143000" indent="-228600" algn="l" defTabSz="449263" rtl="0" eaLnBrk="0" fontAlgn="base" hangingPunct="0">
        <a:spcBef>
          <a:spcPts val="475"/>
        </a:spcBef>
        <a:spcAft>
          <a:spcPct val="0"/>
        </a:spcAft>
        <a:buClr>
          <a:srgbClr val="000000"/>
        </a:buClr>
        <a:buSzPct val="100000"/>
        <a:buFont typeface="Times" pitchFamily="-112" charset="0"/>
        <a:buChar char="•"/>
        <a:defRPr sz="2400">
          <a:solidFill>
            <a:srgbClr val="000000"/>
          </a:solidFill>
          <a:latin typeface="+mn-lt"/>
          <a:ea typeface="+mn-ea"/>
          <a:cs typeface="+mn-cs"/>
        </a:defRPr>
      </a:lvl3pPr>
      <a:lvl4pPr marL="1600200" indent="-228600" algn="l" defTabSz="449263" rtl="0" eaLnBrk="0" fontAlgn="base" hangingPunct="0">
        <a:spcBef>
          <a:spcPts val="375"/>
        </a:spcBef>
        <a:spcAft>
          <a:spcPct val="0"/>
        </a:spcAft>
        <a:buClr>
          <a:srgbClr val="000000"/>
        </a:buClr>
        <a:buSzPct val="100000"/>
        <a:buFont typeface="Times" pitchFamily="-112" charset="0"/>
        <a:buChar char="–"/>
        <a:defRPr sz="2000">
          <a:solidFill>
            <a:srgbClr val="000000"/>
          </a:solidFill>
          <a:latin typeface="+mn-lt"/>
          <a:ea typeface="+mn-ea"/>
          <a:cs typeface="+mn-cs"/>
        </a:defRPr>
      </a:lvl4pPr>
      <a:lvl5pPr marL="2057400" indent="-228600" algn="l" defTabSz="449263" rtl="0" eaLnBrk="0" fontAlgn="base" hangingPunct="0">
        <a:spcBef>
          <a:spcPts val="375"/>
        </a:spcBef>
        <a:spcAft>
          <a:spcPct val="0"/>
        </a:spcAft>
        <a:buClr>
          <a:srgbClr val="000000"/>
        </a:buClr>
        <a:buSzPct val="100000"/>
        <a:buFont typeface="Times" pitchFamily="-112" charset="0"/>
        <a:buChar char="»"/>
        <a:defRPr sz="2000">
          <a:solidFill>
            <a:srgbClr val="000000"/>
          </a:solidFill>
          <a:latin typeface="+mn-lt"/>
          <a:ea typeface="+mn-ea"/>
          <a:cs typeface="+mn-cs"/>
        </a:defRPr>
      </a:lvl5pPr>
      <a:lvl6pPr marL="2514600" indent="-228600" algn="l" defTabSz="449263" rtl="0" fontAlgn="base">
        <a:spcBef>
          <a:spcPts val="375"/>
        </a:spcBef>
        <a:spcAft>
          <a:spcPct val="0"/>
        </a:spcAft>
        <a:buClr>
          <a:srgbClr val="000000"/>
        </a:buClr>
        <a:buSzPct val="100000"/>
        <a:buFont typeface="Times" pitchFamily="-112" charset="0"/>
        <a:buChar char="»"/>
        <a:defRPr sz="2000">
          <a:solidFill>
            <a:srgbClr val="000000"/>
          </a:solidFill>
          <a:latin typeface="+mn-lt"/>
          <a:ea typeface="+mn-ea"/>
          <a:cs typeface="+mn-cs"/>
        </a:defRPr>
      </a:lvl6pPr>
      <a:lvl7pPr marL="2971800" indent="-228600" algn="l" defTabSz="449263" rtl="0" fontAlgn="base">
        <a:spcBef>
          <a:spcPts val="375"/>
        </a:spcBef>
        <a:spcAft>
          <a:spcPct val="0"/>
        </a:spcAft>
        <a:buClr>
          <a:srgbClr val="000000"/>
        </a:buClr>
        <a:buSzPct val="100000"/>
        <a:buFont typeface="Times" pitchFamily="-112" charset="0"/>
        <a:buChar char="»"/>
        <a:defRPr sz="2000">
          <a:solidFill>
            <a:srgbClr val="000000"/>
          </a:solidFill>
          <a:latin typeface="+mn-lt"/>
          <a:ea typeface="+mn-ea"/>
          <a:cs typeface="+mn-cs"/>
        </a:defRPr>
      </a:lvl7pPr>
      <a:lvl8pPr marL="3429000" indent="-228600" algn="l" defTabSz="449263" rtl="0" fontAlgn="base">
        <a:spcBef>
          <a:spcPts val="375"/>
        </a:spcBef>
        <a:spcAft>
          <a:spcPct val="0"/>
        </a:spcAft>
        <a:buClr>
          <a:srgbClr val="000000"/>
        </a:buClr>
        <a:buSzPct val="100000"/>
        <a:buFont typeface="Times" pitchFamily="-112" charset="0"/>
        <a:buChar char="»"/>
        <a:defRPr sz="2000">
          <a:solidFill>
            <a:srgbClr val="000000"/>
          </a:solidFill>
          <a:latin typeface="+mn-lt"/>
          <a:ea typeface="+mn-ea"/>
          <a:cs typeface="+mn-cs"/>
        </a:defRPr>
      </a:lvl8pPr>
      <a:lvl9pPr marL="3886200" indent="-228600" algn="l" defTabSz="449263" rtl="0" fontAlgn="base">
        <a:spcBef>
          <a:spcPts val="375"/>
        </a:spcBef>
        <a:spcAft>
          <a:spcPct val="0"/>
        </a:spcAft>
        <a:buClr>
          <a:srgbClr val="000000"/>
        </a:buClr>
        <a:buSzPct val="100000"/>
        <a:buFont typeface="Times" pitchFamily="-112" charset="0"/>
        <a:buChar char="»"/>
        <a:defRPr sz="2000">
          <a:solidFill>
            <a:srgbClr val="000000"/>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image" Target="../media/image2.jpeg"/><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4" Type="http://schemas.openxmlformats.org/officeDocument/2006/relationships/image" Target="../media/image5.png"/><Relationship Id="rId5" Type="http://schemas.openxmlformats.org/officeDocument/2006/relationships/image" Target="../media/image6.jpeg"/><Relationship Id="rId7" Type="http://schemas.openxmlformats.org/officeDocument/2006/relationships/image" Target="../media/image8.jpeg"/><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png"/><Relationship Id="rId6" Type="http://schemas.openxmlformats.org/officeDocument/2006/relationships/image" Target="../media/image7.jpeg"/></Relationships>
</file>

<file path=ppt/slides/_rels/slide13.xml.rels><?xml version="1.0" encoding="UTF-8" standalone="yes"?>
<Relationships xmlns="http://schemas.openxmlformats.org/package/2006/relationships"><Relationship Id="rId4" Type="http://schemas.openxmlformats.org/officeDocument/2006/relationships/image" Target="../media/image10.png"/><Relationship Id="rId1" Type="http://schemas.openxmlformats.org/officeDocument/2006/relationships/video" Target="file://localhost/Users/Alberto/Desktop/Presentazioni%202012/Pres_%20Ganimede_2012_FRA/Model%202.AVI" TargetMode="External"/><Relationship Id="rId2" Type="http://schemas.openxmlformats.org/officeDocument/2006/relationships/slideLayout" Target="../slideLayouts/slideLayout13.xml"/><Relationship Id="rId3" Type="http://schemas.openxmlformats.org/officeDocument/2006/relationships/image" Target="../media/image9.jpeg"/></Relationships>
</file>

<file path=ppt/slides/_rels/slide14.xml.rels><?xml version="1.0" encoding="UTF-8" standalone="yes"?>
<Relationships xmlns="http://schemas.openxmlformats.org/package/2006/relationships"><Relationship Id="rId6" Type="http://schemas.openxmlformats.org/officeDocument/2006/relationships/image" Target="../media/image12.png"/><Relationship Id="rId4" Type="http://schemas.openxmlformats.org/officeDocument/2006/relationships/image" Target="../media/image1.png"/><Relationship Id="rId1" Type="http://schemas.openxmlformats.org/officeDocument/2006/relationships/video" Target="file://localhost/Users/Alberto/Desktop/Presentazioni%202012/Pres_%20Ganimede_2012_FRA/Filmato%201.mpg" TargetMode="External"/><Relationship Id="rId2" Type="http://schemas.openxmlformats.org/officeDocument/2006/relationships/slideLayout" Target="../slideLayouts/slideLayout12.xml"/><Relationship Id="rId3" Type="http://schemas.openxmlformats.org/officeDocument/2006/relationships/notesSlide" Target="../notesSlides/notesSlide13.xml"/><Relationship Id="rId5" Type="http://schemas.openxmlformats.org/officeDocument/2006/relationships/image" Target="../media/image11.jpeg"/></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4" Type="http://schemas.openxmlformats.org/officeDocument/2006/relationships/image" Target="../media/image13.jpeg"/><Relationship Id="rId5" Type="http://schemas.openxmlformats.org/officeDocument/2006/relationships/image" Target="../media/image14.jpeg"/><Relationship Id="rId7" Type="http://schemas.openxmlformats.org/officeDocument/2006/relationships/slide" Target="slide70.xml"/><Relationship Id="rId1" Type="http://schemas.openxmlformats.org/officeDocument/2006/relationships/slideLayout" Target="../slideLayouts/slideLayout12.xml"/><Relationship Id="rId2" Type="http://schemas.openxmlformats.org/officeDocument/2006/relationships/notesSlide" Target="../notesSlides/notesSlide14.xml"/><Relationship Id="rId9" Type="http://schemas.openxmlformats.org/officeDocument/2006/relationships/slide" Target="slide71.xml"/><Relationship Id="rId3" Type="http://schemas.openxmlformats.org/officeDocument/2006/relationships/image" Target="../media/image1.png"/><Relationship Id="rId6" Type="http://schemas.openxmlformats.org/officeDocument/2006/relationships/image" Target="../media/image15.jpeg"/></Relationships>
</file>

<file path=ppt/slides/_rels/slide16.xml.rels><?xml version="1.0" encoding="UTF-8" standalone="yes"?>
<Relationships xmlns="http://schemas.openxmlformats.org/package/2006/relationships"><Relationship Id="rId6" Type="http://schemas.openxmlformats.org/officeDocument/2006/relationships/image" Target="../media/image19.jpeg"/><Relationship Id="rId4" Type="http://schemas.openxmlformats.org/officeDocument/2006/relationships/image" Target="../media/image17.jpeg"/><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png"/><Relationship Id="rId5" Type="http://schemas.openxmlformats.org/officeDocument/2006/relationships/image" Target="../media/image18.jpeg"/></Relationships>
</file>

<file path=ppt/slides/_rels/slide17.xml.rels><?xml version="1.0" encoding="UTF-8" standalone="yes"?>
<Relationships xmlns="http://schemas.openxmlformats.org/package/2006/relationships"><Relationship Id="rId4" Type="http://schemas.openxmlformats.org/officeDocument/2006/relationships/image" Target="../media/image1.png"/><Relationship Id="rId5" Type="http://schemas.openxmlformats.org/officeDocument/2006/relationships/image" Target="../media/image20.png"/><Relationship Id="rId7" Type="http://schemas.openxmlformats.org/officeDocument/2006/relationships/image" Target="../media/image21.jpeg"/><Relationship Id="rId1" Type="http://schemas.openxmlformats.org/officeDocument/2006/relationships/video" Target="file://localhost/Users/Alberto/Desktop/Presentazioni%202012/Pres_%20Ganimede_2012_FRA/Filmato%202.mpg" TargetMode="External"/><Relationship Id="rId2" Type="http://schemas.openxmlformats.org/officeDocument/2006/relationships/slideLayout" Target="../slideLayouts/slideLayout12.xml"/><Relationship Id="rId3" Type="http://schemas.openxmlformats.org/officeDocument/2006/relationships/notesSlide" Target="../notesSlides/notesSlide16.xml"/><Relationship Id="rId6" Type="http://schemas.openxmlformats.org/officeDocument/2006/relationships/image" Target="../media/image19.jpeg"/></Relationships>
</file>

<file path=ppt/slides/_rels/slide18.xml.rels><?xml version="1.0" encoding="UTF-8" standalone="yes"?>
<Relationships xmlns="http://schemas.openxmlformats.org/package/2006/relationships"><Relationship Id="rId4" Type="http://schemas.openxmlformats.org/officeDocument/2006/relationships/image" Target="../media/image22.jpeg"/><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1.png"/><Relationship Id="rId5"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6" Type="http://schemas.openxmlformats.org/officeDocument/2006/relationships/image" Target="../media/image10.png"/><Relationship Id="rId4" Type="http://schemas.openxmlformats.org/officeDocument/2006/relationships/image" Target="../media/image1.png"/><Relationship Id="rId1" Type="http://schemas.openxmlformats.org/officeDocument/2006/relationships/video" Target="file://localhost/Users/Alberto/Desktop/Presentazioni%202012/Pres_%20Ganimede_2012_FRA/Filmato%203.mpg" TargetMode="External"/><Relationship Id="rId2" Type="http://schemas.openxmlformats.org/officeDocument/2006/relationships/slideLayout" Target="../slideLayouts/slideLayout12.xml"/><Relationship Id="rId3" Type="http://schemas.openxmlformats.org/officeDocument/2006/relationships/notesSlide" Target="../notesSlides/notesSlide19.xml"/><Relationship Id="rId5" Type="http://schemas.openxmlformats.org/officeDocument/2006/relationships/image" Target="../media/image19.jpeg"/></Relationships>
</file>

<file path=ppt/slides/_rels/slide21.xml.rels><?xml version="1.0" encoding="UTF-8" standalone="yes"?>
<Relationships xmlns="http://schemas.openxmlformats.org/package/2006/relationships"><Relationship Id="rId4" Type="http://schemas.openxmlformats.org/officeDocument/2006/relationships/image" Target="../media/image24.jpeg"/><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3" Type="http://schemas.openxmlformats.org/officeDocument/2006/relationships/image" Target="../media/image25.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3" Type="http://schemas.openxmlformats.org/officeDocument/2006/relationships/image" Target="../media/image2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3" Type="http://schemas.openxmlformats.org/officeDocument/2006/relationships/image" Target="../media/image27.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4" Type="http://schemas.openxmlformats.org/officeDocument/2006/relationships/image" Target="../media/image28.jpeg"/><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image" Target="../media/image3.jpeg"/><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4" Type="http://schemas.openxmlformats.org/officeDocument/2006/relationships/image" Target="../media/image29.jpeg"/><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image" Target="../media/image1.png"/><Relationship Id="rId5" Type="http://schemas.openxmlformats.org/officeDocument/2006/relationships/image" Target="../media/image30.jpeg"/></Relationships>
</file>

<file path=ppt/slides/_rels/slide31.xml.rels><?xml version="1.0" encoding="UTF-8" standalone="yes"?>
<Relationships xmlns="http://schemas.openxmlformats.org/package/2006/relationships"><Relationship Id="rId4" Type="http://schemas.openxmlformats.org/officeDocument/2006/relationships/image" Target="../media/image29.jpeg"/><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1.png"/></Relationships>
</file>

<file path=ppt/slides/_rels/slide32.xml.rels><?xml version="1.0" encoding="UTF-8" standalone="yes"?>
<Relationships xmlns="http://schemas.openxmlformats.org/package/2006/relationships"><Relationship Id="rId6" Type="http://schemas.openxmlformats.org/officeDocument/2006/relationships/image" Target="../media/image16.png"/><Relationship Id="rId4" Type="http://schemas.openxmlformats.org/officeDocument/2006/relationships/image" Target="../media/image31.jpeg"/><Relationship Id="rId1" Type="http://schemas.openxmlformats.org/officeDocument/2006/relationships/slideLayout" Target="../slideLayouts/slideLayout12.xml"/><Relationship Id="rId2" Type="http://schemas.openxmlformats.org/officeDocument/2006/relationships/notesSlide" Target="../notesSlides/notesSlide31.xml"/><Relationship Id="rId3" Type="http://schemas.openxmlformats.org/officeDocument/2006/relationships/image" Target="../media/image1.png"/><Relationship Id="rId5" Type="http://schemas.openxmlformats.org/officeDocument/2006/relationships/slide" Target="slide7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3" Type="http://schemas.openxmlformats.org/officeDocument/2006/relationships/image" Target="../media/image3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3" Type="http://schemas.openxmlformats.org/officeDocument/2006/relationships/image" Target="../media/image33.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3" Type="http://schemas.openxmlformats.org/officeDocument/2006/relationships/image" Target="../media/image34.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3" Type="http://schemas.openxmlformats.org/officeDocument/2006/relationships/image" Target="../media/image35.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4" Type="http://schemas.openxmlformats.org/officeDocument/2006/relationships/image" Target="../media/image37.jpeg"/><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36.jpeg"/><Relationship Id="rId5" Type="http://schemas.openxmlformats.org/officeDocument/2006/relationships/image" Target="../media/image38.jpeg"/></Relationships>
</file>

<file path=ppt/slides/_rels/slide38.xml.rels><?xml version="1.0" encoding="UTF-8" standalone="yes"?>
<Relationships xmlns="http://schemas.openxmlformats.org/package/2006/relationships"><Relationship Id="rId4" Type="http://schemas.openxmlformats.org/officeDocument/2006/relationships/image" Target="../media/image40.jpeg"/><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39.jpeg"/></Relationships>
</file>

<file path=ppt/slides/_rels/slide39.xml.rels><?xml version="1.0" encoding="UTF-8" standalone="yes"?>
<Relationships xmlns="http://schemas.openxmlformats.org/package/2006/relationships"><Relationship Id="rId4" Type="http://schemas.openxmlformats.org/officeDocument/2006/relationships/image" Target="../media/image42.jpeg"/><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4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4" Type="http://schemas.openxmlformats.org/officeDocument/2006/relationships/image" Target="../media/image44.jpeg"/><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43.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4" Type="http://schemas.openxmlformats.org/officeDocument/2006/relationships/image" Target="../media/image46.jpeg"/><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45.wmf"/></Relationships>
</file>

<file path=ppt/slides/_rels/slide46.xml.rels><?xml version="1.0" encoding="UTF-8" standalone="yes"?>
<Relationships xmlns="http://schemas.openxmlformats.org/package/2006/relationships"><Relationship Id="rId4" Type="http://schemas.openxmlformats.org/officeDocument/2006/relationships/image" Target="../media/image47.jpeg"/><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45.wmf"/></Relationships>
</file>

<file path=ppt/slides/_rels/slide4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3" Type="http://schemas.openxmlformats.org/officeDocument/2006/relationships/image" Target="../media/image49.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3" Type="http://schemas.openxmlformats.org/officeDocument/2006/relationships/image" Target="../media/image50.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image" Target="../media/image4.jpeg"/><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50.xml.rels><?xml version="1.0" encoding="UTF-8" standalone="yes"?>
<Relationships xmlns="http://schemas.openxmlformats.org/package/2006/relationships"><Relationship Id="rId4" Type="http://schemas.openxmlformats.org/officeDocument/2006/relationships/image" Target="../media/image52.jpeg"/><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51.jpeg"/></Relationships>
</file>

<file path=ppt/slides/_rels/slide51.xml.rels><?xml version="1.0" encoding="UTF-8" standalone="yes"?>
<Relationships xmlns="http://schemas.openxmlformats.org/package/2006/relationships"><Relationship Id="rId4" Type="http://schemas.openxmlformats.org/officeDocument/2006/relationships/image" Target="../media/image54.jpeg"/><Relationship Id="rId1" Type="http://schemas.openxmlformats.org/officeDocument/2006/relationships/slideLayout" Target="../slideLayouts/slideLayout1.xml"/><Relationship Id="rId2" Type="http://schemas.openxmlformats.org/officeDocument/2006/relationships/notesSlide" Target="../notesSlides/notesSlide49.xml"/><Relationship Id="rId3" Type="http://schemas.openxmlformats.org/officeDocument/2006/relationships/image" Target="../media/image53.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3" Type="http://schemas.openxmlformats.org/officeDocument/2006/relationships/image" Target="../media/image55.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4" Type="http://schemas.openxmlformats.org/officeDocument/2006/relationships/image" Target="../media/image57.jpeg"/><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56.jpeg"/></Relationships>
</file>

<file path=ppt/slides/_rels/slide54.xml.rels><?xml version="1.0" encoding="UTF-8" standalone="yes"?>
<Relationships xmlns="http://schemas.openxmlformats.org/package/2006/relationships"><Relationship Id="rId4" Type="http://schemas.openxmlformats.org/officeDocument/2006/relationships/image" Target="../media/image59.jpeg"/><Relationship Id="rId1" Type="http://schemas.openxmlformats.org/officeDocument/2006/relationships/slideLayout" Target="../slideLayouts/slideLayout1.xml"/><Relationship Id="rId2" Type="http://schemas.openxmlformats.org/officeDocument/2006/relationships/notesSlide" Target="../notesSlides/notesSlide52.xml"/><Relationship Id="rId3" Type="http://schemas.openxmlformats.org/officeDocument/2006/relationships/image" Target="../media/image58.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3" Type="http://schemas.openxmlformats.org/officeDocument/2006/relationships/image" Target="../media/image60.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3" Type="http://schemas.openxmlformats.org/officeDocument/2006/relationships/image" Target="../media/image61.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3" Type="http://schemas.openxmlformats.org/officeDocument/2006/relationships/image" Target="../media/image62.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3" Type="http://schemas.openxmlformats.org/officeDocument/2006/relationships/image" Target="../media/image63.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3" Type="http://schemas.openxmlformats.org/officeDocument/2006/relationships/image" Target="../media/image6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3" Type="http://schemas.openxmlformats.org/officeDocument/2006/relationships/image" Target="../media/image65.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1.jpeg"/><Relationship Id="rId3" Type="http://schemas.openxmlformats.org/officeDocument/2006/relationships/image" Target="../media/image72.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3.jpeg"/><Relationship Id="rId3" Type="http://schemas.openxmlformats.org/officeDocument/2006/relationships/image" Target="../media/image74.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5.jpeg"/><Relationship Id="rId3" Type="http://schemas.openxmlformats.org/officeDocument/2006/relationships/image" Target="../media/image76.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4" Type="http://schemas.openxmlformats.org/officeDocument/2006/relationships/image" Target="../media/image78.jpeg"/><Relationship Id="rId1" Type="http://schemas.openxmlformats.org/officeDocument/2006/relationships/slideLayout" Target="../slideLayouts/slideLayout1.xml"/><Relationship Id="rId2" Type="http://schemas.openxmlformats.org/officeDocument/2006/relationships/notesSlide" Target="../notesSlides/notesSlide59.xml"/><Relationship Id="rId3" Type="http://schemas.openxmlformats.org/officeDocument/2006/relationships/image" Target="../media/image77.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3" Type="http://schemas.openxmlformats.org/officeDocument/2006/relationships/image" Target="../media/image1.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slide" Target="slide15.xml"/><Relationship Id="rId4" Type="http://schemas.openxmlformats.org/officeDocument/2006/relationships/image" Target="../media/image1.png"/><Relationship Id="rId5" Type="http://schemas.openxmlformats.org/officeDocument/2006/relationships/image" Target="../media/image14.jpeg"/><Relationship Id="rId7" Type="http://schemas.openxmlformats.org/officeDocument/2006/relationships/image" Target="../media/image79.png"/><Relationship Id="rId1" Type="http://schemas.openxmlformats.org/officeDocument/2006/relationships/video" Target="file://localhost/Users/Alberto/Desktop/Presentazioni%202012/Pres_%20Ganimede_2012_FRA/Filmato%204.mpg" TargetMode="External"/><Relationship Id="rId2" Type="http://schemas.openxmlformats.org/officeDocument/2006/relationships/slideLayout" Target="../slideLayouts/slideLayout12.xml"/><Relationship Id="rId3" Type="http://schemas.openxmlformats.org/officeDocument/2006/relationships/notesSlide" Target="../notesSlides/notesSlide60.xml"/><Relationship Id="rId6" Type="http://schemas.openxmlformats.org/officeDocument/2006/relationships/slide" Target="slide73.xml"/></Relationships>
</file>

<file path=ppt/slides/_rels/slide71.xml.rels><?xml version="1.0" encoding="UTF-8" standalone="yes"?>
<Relationships xmlns="http://schemas.openxmlformats.org/package/2006/relationships"><Relationship Id="rId4" Type="http://schemas.openxmlformats.org/officeDocument/2006/relationships/image" Target="../media/image1.png"/><Relationship Id="rId5" Type="http://schemas.openxmlformats.org/officeDocument/2006/relationships/image" Target="../media/image15.jpeg"/><Relationship Id="rId7" Type="http://schemas.openxmlformats.org/officeDocument/2006/relationships/slide" Target="slide15.xml"/><Relationship Id="rId1" Type="http://schemas.openxmlformats.org/officeDocument/2006/relationships/video" Target="file://localhost/Users/Alberto/Desktop/Presentazioni%202012/Pres_%20Ganimede_2012_FRA/Filmato%205.mpg" TargetMode="External"/><Relationship Id="rId2" Type="http://schemas.openxmlformats.org/officeDocument/2006/relationships/slideLayout" Target="../slideLayouts/slideLayout12.xml"/><Relationship Id="rId3" Type="http://schemas.openxmlformats.org/officeDocument/2006/relationships/notesSlide" Target="../notesSlides/notesSlide61.xml"/><Relationship Id="rId6" Type="http://schemas.openxmlformats.org/officeDocument/2006/relationships/image" Target="../media/image80.png"/></Relationships>
</file>

<file path=ppt/slides/_rels/slide72.xml.rels><?xml version="1.0" encoding="UTF-8" standalone="yes"?>
<Relationships xmlns="http://schemas.openxmlformats.org/package/2006/relationships"><Relationship Id="rId4" Type="http://schemas.openxmlformats.org/officeDocument/2006/relationships/image" Target="../media/image1.png"/><Relationship Id="rId5" Type="http://schemas.openxmlformats.org/officeDocument/2006/relationships/image" Target="../media/image31.jpeg"/><Relationship Id="rId7" Type="http://schemas.openxmlformats.org/officeDocument/2006/relationships/slide" Target="slide32.xml"/><Relationship Id="rId1" Type="http://schemas.openxmlformats.org/officeDocument/2006/relationships/video" Target="file://localhost/Users/Alberto/Desktop/Presentazioni%202012/Pres_%20Ganimede_2012_FRA/macerazione%20bianco%20lunga.mov" TargetMode="External"/><Relationship Id="rId2" Type="http://schemas.openxmlformats.org/officeDocument/2006/relationships/slideLayout" Target="../slideLayouts/slideLayout12.xml"/><Relationship Id="rId3" Type="http://schemas.openxmlformats.org/officeDocument/2006/relationships/notesSlide" Target="../notesSlides/notesSlide62.xml"/><Relationship Id="rId6" Type="http://schemas.openxmlformats.org/officeDocument/2006/relationships/image" Target="../media/image81.png"/></Relationships>
</file>

<file path=ppt/slides/_rels/slide73.xml.rels><?xml version="1.0" encoding="UTF-8" standalone="yes"?>
<Relationships xmlns="http://schemas.openxmlformats.org/package/2006/relationships"><Relationship Id="rId4" Type="http://schemas.openxmlformats.org/officeDocument/2006/relationships/slide" Target="slide15.xml"/><Relationship Id="rId1" Type="http://schemas.openxmlformats.org/officeDocument/2006/relationships/slideLayout" Target="../slideLayouts/slideLayout1.xml"/><Relationship Id="rId2" Type="http://schemas.openxmlformats.org/officeDocument/2006/relationships/notesSlide" Target="../notesSlides/notesSlide63.xml"/><Relationship Id="rId3" Type="http://schemas.openxmlformats.org/officeDocument/2006/relationships/image" Target="../media/image82.jpeg"/></Relationships>
</file>

<file path=ppt/slides/_rels/slide74.xml.rels><?xml version="1.0" encoding="UTF-8" standalone="yes"?>
<Relationships xmlns="http://schemas.openxmlformats.org/package/2006/relationships"><Relationship Id="rId4" Type="http://schemas.openxmlformats.org/officeDocument/2006/relationships/image" Target="../media/image2.jpeg"/><Relationship Id="rId1" Type="http://schemas.openxmlformats.org/officeDocument/2006/relationships/slideLayout" Target="../slideLayouts/slideLayout12.xml"/><Relationship Id="rId2" Type="http://schemas.openxmlformats.org/officeDocument/2006/relationships/notesSlide" Target="../notesSlides/notesSlide64.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3" Type="http://schemas.openxmlformats.org/officeDocument/2006/relationships/image" Target="../media/image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3" Type="http://schemas.openxmlformats.org/officeDocument/2006/relationships/image" Target="../media/image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6386" name="Picture 1"/>
          <p:cNvPicPr>
            <a:picLocks noChangeAspect="1" noChangeArrowheads="1"/>
          </p:cNvPicPr>
          <p:nvPr/>
        </p:nvPicPr>
        <p:blipFill>
          <a:blip r:embed="rId4"/>
          <a:srcRect/>
          <a:stretch>
            <a:fillRect/>
          </a:stretch>
        </p:blipFill>
        <p:spPr bwMode="auto">
          <a:xfrm>
            <a:off x="0" y="-3175"/>
            <a:ext cx="9145588" cy="6865938"/>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4818" name="Rectangle 1"/>
          <p:cNvSpPr>
            <a:spLocks noGrp="1" noChangeArrowheads="1"/>
          </p:cNvSpPr>
          <p:nvPr>
            <p:ph type="title"/>
          </p:nvPr>
        </p:nvSpPr>
        <p:spPr>
          <a:xfrm>
            <a:off x="6553200" y="1066800"/>
            <a:ext cx="2590800" cy="5006975"/>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solidFill>
                  <a:srgbClr val="808080"/>
                </a:solidFill>
                <a:latin typeface="Verdana" pitchFamily="-112" charset="0"/>
              </a:rPr>
              <a:t>Le chapeau des marcs flotte en dessus du liquide. Cela veut dire que son mouvement naturel est du bas vers le haut. Dans la pratique, presque tous les systèmes traditionnels cherchent de contraster cette caractéristique naturelle, en déversant le liquide de remontage d’en haut ou bien en utilisant des équipements mécaniques pour forcer les marcs à s’immerger dans le liquide où ils nagent. On verra, par contre, que </a:t>
            </a:r>
            <a:r>
              <a:rPr lang="en-GB" sz="1000">
                <a:solidFill>
                  <a:srgbClr val="808080"/>
                </a:solidFill>
                <a:latin typeface="Verdana" pitchFamily="-112" charset="0"/>
                <a:ea typeface="Verdana" pitchFamily="-112" charset="0"/>
                <a:cs typeface="Verdana" pitchFamily="-112" charset="0"/>
              </a:rPr>
              <a:t>Ganimede</a:t>
            </a:r>
            <a:r>
              <a:rPr lang="en-GB" sz="1000" baseline="26000">
                <a:solidFill>
                  <a:srgbClr val="808080"/>
                </a:solidFill>
                <a:latin typeface="Verdana" pitchFamily="-112" charset="0"/>
                <a:ea typeface="Verdana" pitchFamily="-112" charset="0"/>
                <a:cs typeface="Verdana" pitchFamily="-112" charset="0"/>
              </a:rPr>
              <a:t>®</a:t>
            </a:r>
            <a:r>
              <a:rPr lang="en-GB" sz="1200">
                <a:solidFill>
                  <a:srgbClr val="808080"/>
                </a:solidFill>
                <a:latin typeface="Verdana" pitchFamily="-112" charset="0"/>
              </a:rPr>
              <a:t> réussit à résoudre les inconvénients les plus communs qu’on a illustrés justement en secondant et facilitant la tendance naturelle du chapeau à bouger du bas vers le haut. Grâce à l’action des bulles de gaz, l’on peut gérer tout le chapeau de marc de manière optimale.</a:t>
            </a:r>
          </a:p>
        </p:txBody>
      </p:sp>
      <p:sp>
        <p:nvSpPr>
          <p:cNvPr id="34819" name="Text Box 2"/>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2.Processus d'extraction.</a:t>
            </a:r>
          </a:p>
        </p:txBody>
      </p:sp>
      <p:sp>
        <p:nvSpPr>
          <p:cNvPr id="34820" name="Text Box 3"/>
          <p:cNvSpPr txBox="1">
            <a:spLocks noChangeArrowheads="1"/>
          </p:cNvSpPr>
          <p:nvPr/>
        </p:nvSpPr>
        <p:spPr bwMode="auto">
          <a:xfrm>
            <a:off x="304800" y="898525"/>
            <a:ext cx="6248400" cy="595947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LES PRINCIPALES METHODES TRADITIONNELLES ET LEUR ACTION SUR LE CHAPEAU DES MARCS </a:t>
            </a:r>
          </a:p>
          <a:p>
            <a:pPr>
              <a:lnSpc>
                <a:spcPct val="101000"/>
              </a:lnSpc>
              <a:spcBef>
                <a:spcPts val="8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800" b="1">
              <a:solidFill>
                <a:srgbClr val="80060D"/>
              </a:solidFill>
              <a:latin typeface="Verdana" pitchFamily="-112" charset="0"/>
            </a:endParaRPr>
          </a:p>
          <a:p>
            <a:pPr>
              <a:lnSpc>
                <a:spcPct val="101000"/>
              </a:lnSpc>
              <a:spcBef>
                <a:spcPts val="10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b="1" baseline="26000">
                <a:solidFill>
                  <a:srgbClr val="80060D"/>
                </a:solidFill>
                <a:latin typeface="Verdana" pitchFamily="-112" charset="0"/>
              </a:rPr>
              <a:t>• REMONTAGE</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aseline="49000">
                <a:solidFill>
                  <a:srgbClr val="80060D"/>
                </a:solidFill>
                <a:latin typeface="Verdana" pitchFamily="-112" charset="0"/>
                <a:ea typeface="Verdana" pitchFamily="-112" charset="0"/>
                <a:cs typeface="Verdana" pitchFamily="-112" charset="0"/>
              </a:rPr>
              <a:t>À l’aide d’une pompe, du liquide est pris du bas du chapeau et renversé en </a:t>
            </a:r>
            <a:r>
              <a:rPr lang="en-GB" sz="1200" baseline="49000">
                <a:solidFill>
                  <a:schemeClr val="accent1"/>
                </a:solidFill>
                <a:latin typeface="Verdana" pitchFamily="-112" charset="0"/>
                <a:ea typeface="Verdana" pitchFamily="-112" charset="0"/>
                <a:cs typeface="Verdana" pitchFamily="-112" charset="0"/>
              </a:rPr>
              <a:t>gouttelettes</a:t>
            </a:r>
            <a:r>
              <a:rPr lang="en-GB" sz="1200" baseline="49000">
                <a:solidFill>
                  <a:srgbClr val="80060D"/>
                </a:solidFill>
                <a:latin typeface="Verdana" pitchFamily="-112" charset="0"/>
                <a:ea typeface="Verdana" pitchFamily="-112" charset="0"/>
                <a:cs typeface="Verdana" pitchFamily="-112" charset="0"/>
              </a:rPr>
              <a:t> d’en haut sur le chapeau, pour le mouiller.</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baseline="49000">
                <a:solidFill>
                  <a:srgbClr val="80060D"/>
                </a:solidFill>
                <a:latin typeface="Verdana" pitchFamily="-112" charset="0"/>
                <a:ea typeface="Verdana" pitchFamily="-112" charset="0"/>
                <a:cs typeface="Verdana" pitchFamily="-112" charset="0"/>
              </a:rPr>
              <a:t>Inconvénients:</a:t>
            </a:r>
            <a:r>
              <a:rPr lang="en-GB" sz="1200" baseline="26000">
                <a:solidFill>
                  <a:srgbClr val="80060D"/>
                </a:solidFill>
                <a:latin typeface="Verdana" pitchFamily="-112" charset="0"/>
                <a:ea typeface="Verdana" pitchFamily="-112" charset="0"/>
                <a:cs typeface="Verdana" pitchFamily="-112" charset="0"/>
              </a:rPr>
              <a:t> exposition excessive du liquide à des conditions ambiantes non contrôlées; risque de trituration d’une partie des marcs à l’intérieur de la pompe; formation de parcours préférentiels du liquide, qui ne réussit pas à imbiber toute la masse; fermentations anormales (phénomènes de réduction) dans les zones sèches et compactées du chapeau; difficulté de maintenir une température homogène</a:t>
            </a:r>
            <a:r>
              <a:rPr lang="en-GB" sz="1200" baseline="26000">
                <a:solidFill>
                  <a:srgbClr val="80060D"/>
                </a:solidFill>
                <a:latin typeface="Verdana" pitchFamily="-112" charset="0"/>
              </a:rPr>
              <a:t>.</a:t>
            </a:r>
          </a:p>
          <a:p>
            <a:pPr>
              <a:lnSpc>
                <a:spcPct val="101000"/>
              </a:lnSpc>
              <a:spcBef>
                <a:spcPts val="625"/>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200" baseline="26000">
              <a:solidFill>
                <a:srgbClr val="80060D"/>
              </a:solidFill>
              <a:latin typeface="Verdana" pitchFamily="-112" charset="0"/>
            </a:endParaRPr>
          </a:p>
          <a:p>
            <a:pPr>
              <a:lnSpc>
                <a:spcPct val="101000"/>
              </a:lnSpc>
              <a:spcBef>
                <a:spcPts val="10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b="1" baseline="26000">
                <a:solidFill>
                  <a:srgbClr val="80060D"/>
                </a:solidFill>
                <a:latin typeface="Verdana" pitchFamily="-112" charset="0"/>
              </a:rPr>
              <a:t>• PIGEAGE</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aseline="26000">
                <a:solidFill>
                  <a:srgbClr val="80060D"/>
                </a:solidFill>
                <a:latin typeface="Verdana" pitchFamily="-112" charset="0"/>
              </a:rPr>
              <a:t>Manuel ou automatique, dans des cuves ouvertes ou fermées, le pigeage consiste en la rupture du chapeau des marcs et son immersion forcée dans le liquide en dessous, à l’aide d’outils manuels ou de pistons mécaniques.</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baseline="49000">
                <a:solidFill>
                  <a:srgbClr val="80060D"/>
                </a:solidFill>
                <a:latin typeface="Verdana" pitchFamily="-112" charset="0"/>
                <a:ea typeface="Verdana" pitchFamily="-112" charset="0"/>
                <a:cs typeface="Verdana" pitchFamily="-112" charset="0"/>
              </a:rPr>
              <a:t>Inconvénients:</a:t>
            </a:r>
            <a:r>
              <a:rPr lang="en-GB" sz="1200" baseline="26000">
                <a:solidFill>
                  <a:srgbClr val="80060D"/>
                </a:solidFill>
                <a:latin typeface="Verdana" pitchFamily="-112" charset="0"/>
                <a:ea typeface="Verdana" pitchFamily="-112" charset="0"/>
                <a:cs typeface="Verdana" pitchFamily="-112" charset="0"/>
              </a:rPr>
              <a:t> emploi important d’ouvriers dans le cas du pigeage manuel; gestion difficile des grandes masses; action mécanique excessive sur les marcs et risque de trituration; exposition excessive de la masse à des conditions ambiantes non contrôlées et risque de phénomènes d’acescence dans le cas des cuves ouvertes; consommations élevées en énergie électrique dans le cas des réservoirs à pistons</a:t>
            </a:r>
            <a:r>
              <a:rPr lang="en-GB" sz="1200" baseline="26000">
                <a:solidFill>
                  <a:srgbClr val="80060D"/>
                </a:solidFill>
                <a:latin typeface="Verdana" pitchFamily="-112" charset="0"/>
              </a:rPr>
              <a:t>.</a:t>
            </a:r>
          </a:p>
          <a:p>
            <a:pPr>
              <a:lnSpc>
                <a:spcPct val="101000"/>
              </a:lnSpc>
              <a:spcBef>
                <a:spcPts val="625"/>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200" b="1" baseline="26000">
              <a:solidFill>
                <a:srgbClr val="80060D"/>
              </a:solidFill>
              <a:latin typeface="Verdana" pitchFamily="-112" charset="0"/>
            </a:endParaRPr>
          </a:p>
          <a:p>
            <a:pPr>
              <a:lnSpc>
                <a:spcPct val="101000"/>
              </a:lnSpc>
              <a:spcBef>
                <a:spcPts val="10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b="1" baseline="26000">
                <a:solidFill>
                  <a:srgbClr val="80060D"/>
                </a:solidFill>
                <a:latin typeface="Verdana" pitchFamily="-112" charset="0"/>
              </a:rPr>
              <a:t>• BRASSAGE DANS DES CUVES ROTATIVES</a:t>
            </a:r>
          </a:p>
          <a:p>
            <a:pPr>
              <a:lnSpc>
                <a:spcPct val="101000"/>
              </a:lnSpc>
              <a:spcBef>
                <a:spcPts val="625"/>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aseline="49000">
                <a:solidFill>
                  <a:srgbClr val="80060D"/>
                </a:solidFill>
                <a:latin typeface="Verdana" pitchFamily="-112" charset="0"/>
                <a:ea typeface="Verdana" pitchFamily="-112" charset="0"/>
                <a:cs typeface="Verdana" pitchFamily="-112" charset="0"/>
              </a:rPr>
              <a:t>Ce sont des cuves horizontales motorisées qui tournent autour de leur axe. Ce mouvement mélange le chapeau et le maintient mouillé</a:t>
            </a:r>
            <a:r>
              <a:rPr lang="en-GB" sz="1200" baseline="26000">
                <a:solidFill>
                  <a:srgbClr val="80060D"/>
                </a:solidFill>
                <a:latin typeface="Verdana" pitchFamily="-112" charset="0"/>
                <a:ea typeface="Verdana" pitchFamily="-112" charset="0"/>
                <a:cs typeface="Verdana" pitchFamily="-112" charset="0"/>
              </a:rPr>
              <a:t>.</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baseline="49000">
                <a:solidFill>
                  <a:srgbClr val="80060D"/>
                </a:solidFill>
                <a:latin typeface="Verdana" pitchFamily="-112" charset="0"/>
                <a:ea typeface="Verdana" pitchFamily="-112" charset="0"/>
                <a:cs typeface="Verdana" pitchFamily="-112" charset="0"/>
              </a:rPr>
              <a:t>Inconvénients:</a:t>
            </a:r>
            <a:r>
              <a:rPr lang="en-GB" sz="1200" baseline="26000">
                <a:solidFill>
                  <a:srgbClr val="80060D"/>
                </a:solidFill>
                <a:latin typeface="Verdana" pitchFamily="-112" charset="0"/>
                <a:ea typeface="Verdana" pitchFamily="-112" charset="0"/>
                <a:cs typeface="Verdana" pitchFamily="-112" charset="0"/>
              </a:rPr>
              <a:t> sollicitations mécaniques excessives sur la masse; extraction non sélective (les pépins sont mélangés); entretiens excessifs et consommations élevées en énergie; risques d’arrêts techniques à cause de fréquentes pannes mécaniques</a:t>
            </a:r>
            <a:r>
              <a:rPr lang="en-GB" sz="1200" baseline="26000">
                <a:solidFill>
                  <a:srgbClr val="80060D"/>
                </a:solidFill>
                <a:latin typeface="Verdana" pitchFamily="-112" charset="0"/>
              </a:rPr>
              <a:t>.</a:t>
            </a:r>
          </a:p>
          <a:p>
            <a:pPr>
              <a:lnSpc>
                <a:spcPct val="101000"/>
              </a:lnSpc>
              <a:spcBef>
                <a:spcPts val="625"/>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200" baseline="26000">
              <a:solidFill>
                <a:srgbClr val="80060D"/>
              </a:solidFill>
              <a:latin typeface="Verdana" pitchFamily="-112" charset="0"/>
            </a:endParaRPr>
          </a:p>
          <a:p>
            <a:pPr>
              <a:lnSpc>
                <a:spcPct val="101000"/>
              </a:lnSpc>
              <a:spcBef>
                <a:spcPts val="10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b="1" baseline="26000">
                <a:solidFill>
                  <a:srgbClr val="80060D"/>
                </a:solidFill>
                <a:latin typeface="Verdana" pitchFamily="-112" charset="0"/>
              </a:rPr>
              <a:t>• AUTRES METHODES</a:t>
            </a:r>
          </a:p>
          <a:p>
            <a:pPr>
              <a:lnSpc>
                <a:spcPct val="101000"/>
              </a:lnSpc>
              <a:spcBef>
                <a:spcPts val="638"/>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aseline="49000">
                <a:solidFill>
                  <a:srgbClr val="80060D"/>
                </a:solidFill>
                <a:latin typeface="Verdana" pitchFamily="-112" charset="0"/>
                <a:ea typeface="Verdana" pitchFamily="-112" charset="0"/>
                <a:cs typeface="Verdana" pitchFamily="-112" charset="0"/>
              </a:rPr>
              <a:t>On a fait plusieurs tentatives pour résoudre un problème très commun: éviter que le chapeau ne se compacte et essayer d’exploiter de manière efficace toute la masse travaillée. Il y a de nombreux fermenteurs utilisant des appareils mécaniques alternatifs pour chercher de résoudre ce problème.</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baseline="49000">
                <a:solidFill>
                  <a:srgbClr val="80060D"/>
                </a:solidFill>
                <a:latin typeface="Verdana" pitchFamily="-112" charset="0"/>
                <a:ea typeface="Verdana" pitchFamily="-112" charset="0"/>
                <a:cs typeface="Verdana" pitchFamily="-112" charset="0"/>
              </a:rPr>
              <a:t>Inconvénients:</a:t>
            </a:r>
            <a:r>
              <a:rPr lang="en-GB" sz="1200" baseline="26000">
                <a:solidFill>
                  <a:srgbClr val="80060D"/>
                </a:solidFill>
                <a:latin typeface="Verdana" pitchFamily="-112" charset="0"/>
                <a:ea typeface="Verdana" pitchFamily="-112" charset="0"/>
                <a:cs typeface="Verdana" pitchFamily="-112" charset="0"/>
              </a:rPr>
              <a:t> il arrive presque toujours que ces méthodes comportent des sollicitations mécaniques excessives et agressives avec les marcs, ne permettent pas d’effectuer une extraction sélective, et qu'elles offrent à l’oenologue de faibles opportunités de contrôle et d’intervention pendant le processus</a:t>
            </a:r>
            <a:r>
              <a:rPr lang="en-GB" sz="1200" baseline="26000">
                <a:solidFill>
                  <a:srgbClr val="80060D"/>
                </a:solidFill>
                <a:latin typeface="Verdana" pitchFamily="-112" charset="0"/>
              </a:rPr>
              <a:t>.</a:t>
            </a:r>
          </a:p>
          <a:p>
            <a:pPr>
              <a:lnSpc>
                <a:spcPct val="101000"/>
              </a:lnSpc>
              <a:spcBef>
                <a:spcPts val="625"/>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200" baseline="26000">
              <a:solidFill>
                <a:srgbClr val="80060D"/>
              </a:solidFill>
              <a:latin typeface="Verdana" pitchFamily="-112" charset="0"/>
            </a:endParaRPr>
          </a:p>
        </p:txBody>
      </p:sp>
      <p:sp>
        <p:nvSpPr>
          <p:cNvPr id="34821" name="Text Box 4"/>
          <p:cNvSpPr txBox="1">
            <a:spLocks noChangeArrowheads="1"/>
          </p:cNvSpPr>
          <p:nvPr/>
        </p:nvSpPr>
        <p:spPr bwMode="auto">
          <a:xfrm>
            <a:off x="0" y="66135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71D189B-3CE4-2740-BA6A-F8AF96FA9091}"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10</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6866" name="Rectangle 1"/>
          <p:cNvSpPr>
            <a:spLocks noGrp="1" noChangeArrowheads="1"/>
          </p:cNvSpPr>
          <p:nvPr>
            <p:ph type="title"/>
          </p:nvPr>
        </p:nvSpPr>
        <p:spPr>
          <a:xfrm>
            <a:off x="2971800" y="3810000"/>
            <a:ext cx="6019800" cy="1143000"/>
          </a:xfrm>
        </p:spPr>
        <p:txBody>
          <a:bodyPr lIns="91440" tIns="45720" rIns="91440" bIns="45720"/>
          <a:lstStyle/>
          <a:p>
            <a:pPr algn="l">
              <a:lnSpc>
                <a:spcPts val="2563"/>
              </a:lnSpc>
              <a:buClr>
                <a:srgbClr val="80060D"/>
              </a:buClr>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a:solidFill>
                  <a:srgbClr val="80060D"/>
                </a:solidFill>
                <a:latin typeface="Verdana" pitchFamily="-112" charset="0"/>
              </a:rPr>
              <a:t>3.Metodo Ganimede</a:t>
            </a:r>
            <a:r>
              <a:rPr lang="en-GB" sz="2400" b="1" baseline="30000">
                <a:solidFill>
                  <a:srgbClr val="80060D"/>
                </a:solidFill>
                <a:latin typeface="Verdana" pitchFamily="-112" charset="0"/>
              </a:rPr>
              <a:t>®</a:t>
            </a:r>
            <a:br>
              <a:rPr lang="en-GB" sz="2400" b="1" baseline="30000">
                <a:solidFill>
                  <a:srgbClr val="80060D"/>
                </a:solidFill>
                <a:latin typeface="Verdana" pitchFamily="-112" charset="0"/>
              </a:rPr>
            </a:br>
            <a:r>
              <a:rPr lang="en-GB" sz="1800">
                <a:latin typeface="Verdana" pitchFamily="-112" charset="0"/>
              </a:rPr>
              <a:t>L’innovation des fermenteurs </a:t>
            </a:r>
            <a:r>
              <a:rPr lang="en-GB" sz="1800" b="1">
                <a:latin typeface="Verdana" pitchFamily="-112" charset="0"/>
              </a:rPr>
              <a:t>Ganimede</a:t>
            </a:r>
            <a:r>
              <a:rPr lang="en-GB" sz="1800" b="1" baseline="30000">
                <a:latin typeface="Verdana" pitchFamily="-112" charset="0"/>
              </a:rPr>
              <a:t>®</a:t>
            </a:r>
            <a:br>
              <a:rPr lang="en-GB" sz="1800" b="1" baseline="30000">
                <a:latin typeface="Verdana" pitchFamily="-112" charset="0"/>
              </a:rPr>
            </a:br>
            <a:r>
              <a:rPr lang="en-GB" sz="1800">
                <a:latin typeface="Verdana" pitchFamily="-112" charset="0"/>
              </a:rPr>
              <a:t>dans l’extraction selective.</a:t>
            </a:r>
          </a:p>
        </p:txBody>
      </p:sp>
      <p:sp>
        <p:nvSpPr>
          <p:cNvPr id="36867" name="Text Box 2"/>
          <p:cNvSpPr txBox="1">
            <a:spLocks noChangeArrowheads="1"/>
          </p:cNvSpPr>
          <p:nvPr/>
        </p:nvSpPr>
        <p:spPr bwMode="auto">
          <a:xfrm>
            <a:off x="381000" y="61722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F5F6BF1F-DF0F-274B-BD44-AE80E189D8C9}"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11</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8914" name="Text Box 1"/>
          <p:cNvSpPr txBox="1">
            <a:spLocks noChangeArrowheads="1"/>
          </p:cNvSpPr>
          <p:nvPr/>
        </p:nvSpPr>
        <p:spPr bwMode="auto">
          <a:xfrm>
            <a:off x="685800" y="3046413"/>
            <a:ext cx="3124200" cy="603250"/>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Bipasse </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a:solidFill>
                  <a:schemeClr val="tx1"/>
                </a:solidFill>
                <a:latin typeface="Verdana" pitchFamily="-112" charset="0"/>
              </a:rPr>
              <a:t>(soupape qui permet la communication entre la masse </a:t>
            </a:r>
            <a:r>
              <a:rPr lang="en-GB" sz="800">
                <a:latin typeface="Verdana" pitchFamily="-112" charset="0"/>
              </a:rPr>
              <a:t>de CO</a:t>
            </a:r>
            <a:r>
              <a:rPr lang="en-GB" sz="800" baseline="-24000">
                <a:latin typeface="Verdana" pitchFamily="-112" charset="0"/>
                <a:ea typeface="Verdana" pitchFamily="-112" charset="0"/>
                <a:cs typeface="Verdana" pitchFamily="-112" charset="0"/>
              </a:rPr>
              <a:t>2</a:t>
            </a:r>
            <a:r>
              <a:rPr lang="en-GB" sz="800">
                <a:latin typeface="Verdana" pitchFamily="-112" charset="0"/>
              </a:rPr>
              <a:t> et la chambre supérieure où le chapeau se forme)</a:t>
            </a:r>
            <a:r>
              <a:rPr lang="en-GB" sz="800">
                <a:solidFill>
                  <a:schemeClr val="tx1"/>
                </a:solidFill>
                <a:latin typeface="Verdana" pitchFamily="-112" charset="0"/>
              </a:rPr>
              <a:t> </a:t>
            </a:r>
          </a:p>
        </p:txBody>
      </p:sp>
      <p:sp>
        <p:nvSpPr>
          <p:cNvPr id="38915" name="Text Box 3"/>
          <p:cNvSpPr txBox="1">
            <a:spLocks noChangeArrowheads="1"/>
          </p:cNvSpPr>
          <p:nvPr/>
        </p:nvSpPr>
        <p:spPr bwMode="auto">
          <a:xfrm>
            <a:off x="1066800" y="6858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38916" name="Text Box 4"/>
          <p:cNvSpPr txBox="1">
            <a:spLocks noChangeArrowheads="1"/>
          </p:cNvSpPr>
          <p:nvPr/>
        </p:nvSpPr>
        <p:spPr bwMode="auto">
          <a:xfrm>
            <a:off x="304800" y="1046163"/>
            <a:ext cx="6248400" cy="325437"/>
          </a:xfrm>
          <a:prstGeom prst="rect">
            <a:avLst/>
          </a:prstGeom>
          <a:noFill/>
          <a:ln w="9525">
            <a:noFill/>
            <a:miter lim="800000"/>
            <a:headEnd/>
            <a:tailEnd/>
          </a:ln>
        </p:spPr>
        <p:txBody>
          <a:bodyPr lIns="90000" tIns="46800" rIns="90000" bIns="46800">
            <a:prstTxWarp prst="textNoShape">
              <a:avLst/>
            </a:prstTxWarp>
            <a:spAutoFit/>
          </a:bodyPr>
          <a:lstStyle/>
          <a:p>
            <a:pPr>
              <a:lnSpc>
                <a:spcPts val="1500"/>
              </a:lnSpc>
              <a:spcBef>
                <a:spcPts val="8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 </a:t>
            </a:r>
            <a:r>
              <a:rPr lang="en-GB" sz="1500" b="1">
                <a:solidFill>
                  <a:schemeClr val="tx1"/>
                </a:solidFill>
                <a:latin typeface="Verdana" pitchFamily="-112" charset="0"/>
              </a:rPr>
              <a:t>Ganimede</a:t>
            </a:r>
            <a:r>
              <a:rPr lang="en-GB" sz="1500" b="1" baseline="30000">
                <a:solidFill>
                  <a:schemeClr val="tx1"/>
                </a:solidFill>
                <a:latin typeface="Verdana" pitchFamily="-112" charset="0"/>
              </a:rPr>
              <a:t>® </a:t>
            </a:r>
            <a:r>
              <a:rPr lang="en-GB" sz="1500" b="1">
                <a:solidFill>
                  <a:srgbClr val="80060D"/>
                </a:solidFill>
                <a:latin typeface="Verdana" pitchFamily="-112" charset="0"/>
              </a:rPr>
              <a:t>le fermenteur innovatif</a:t>
            </a:r>
          </a:p>
        </p:txBody>
      </p:sp>
      <p:pic>
        <p:nvPicPr>
          <p:cNvPr id="38917" name="Picture 5"/>
          <p:cNvPicPr>
            <a:picLocks noChangeAspect="1" noChangeArrowheads="1"/>
          </p:cNvPicPr>
          <p:nvPr/>
        </p:nvPicPr>
        <p:blipFill>
          <a:blip r:embed="rId4"/>
          <a:srcRect/>
          <a:stretch>
            <a:fillRect/>
          </a:stretch>
        </p:blipFill>
        <p:spPr bwMode="auto">
          <a:xfrm>
            <a:off x="3581400" y="1828800"/>
            <a:ext cx="2006600" cy="4821238"/>
          </a:xfrm>
          <a:prstGeom prst="rect">
            <a:avLst/>
          </a:prstGeom>
          <a:noFill/>
          <a:ln w="9525">
            <a:noFill/>
            <a:miter lim="800000"/>
            <a:headEnd/>
            <a:tailEnd/>
          </a:ln>
        </p:spPr>
      </p:pic>
      <p:sp>
        <p:nvSpPr>
          <p:cNvPr id="38918" name="Text Box 6"/>
          <p:cNvSpPr txBox="1">
            <a:spLocks noChangeArrowheads="1"/>
          </p:cNvSpPr>
          <p:nvPr/>
        </p:nvSpPr>
        <p:spPr bwMode="auto">
          <a:xfrm>
            <a:off x="685800" y="4572000"/>
            <a:ext cx="3276600" cy="454025"/>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ea typeface="Verdana" pitchFamily="-112" charset="0"/>
                <a:cs typeface="Verdana" pitchFamily="-112" charset="0"/>
              </a:rPr>
              <a:t>Chambre inférieure</a:t>
            </a:r>
          </a:p>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a:solidFill>
                  <a:schemeClr val="tx1"/>
                </a:solidFill>
                <a:latin typeface="Verdana" pitchFamily="-112" charset="0"/>
                <a:ea typeface="Verdana" pitchFamily="-112" charset="0"/>
                <a:cs typeface="Verdana" pitchFamily="-112" charset="0"/>
              </a:rPr>
              <a:t>(en communication directe avec la chambre supérieure à travers le col du diaphragme en entonnoir)</a:t>
            </a:r>
          </a:p>
        </p:txBody>
      </p:sp>
      <p:sp>
        <p:nvSpPr>
          <p:cNvPr id="38919" name="Text Box 7"/>
          <p:cNvSpPr txBox="1">
            <a:spLocks noChangeArrowheads="1"/>
          </p:cNvSpPr>
          <p:nvPr/>
        </p:nvSpPr>
        <p:spPr bwMode="auto">
          <a:xfrm>
            <a:off x="2133600" y="3659188"/>
            <a:ext cx="1817688" cy="231775"/>
          </a:xfrm>
          <a:prstGeom prst="rect">
            <a:avLst/>
          </a:prstGeom>
          <a:noFill/>
          <a:ln w="9525">
            <a:noFill/>
            <a:miter lim="800000"/>
            <a:headEnd/>
            <a:tailEnd/>
          </a:ln>
        </p:spPr>
        <p:txBody>
          <a:bodyPr wrap="none"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900" b="1">
                <a:latin typeface="Verdana" pitchFamily="-112" charset="0"/>
              </a:rPr>
              <a:t>Diaphragme en entonnoir</a:t>
            </a:r>
          </a:p>
        </p:txBody>
      </p:sp>
      <p:sp>
        <p:nvSpPr>
          <p:cNvPr id="38920" name="Line 8"/>
          <p:cNvSpPr>
            <a:spLocks noChangeShapeType="1"/>
          </p:cNvSpPr>
          <p:nvPr/>
        </p:nvSpPr>
        <p:spPr bwMode="auto">
          <a:xfrm>
            <a:off x="2209800" y="3886200"/>
            <a:ext cx="2286000" cy="1588"/>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38921" name="Line 9"/>
          <p:cNvSpPr>
            <a:spLocks noChangeShapeType="1"/>
          </p:cNvSpPr>
          <p:nvPr/>
        </p:nvSpPr>
        <p:spPr bwMode="auto">
          <a:xfrm>
            <a:off x="2209800" y="5257800"/>
            <a:ext cx="1524000" cy="1588"/>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38922" name="Text Box 10"/>
          <p:cNvSpPr txBox="1">
            <a:spLocks noChangeArrowheads="1"/>
          </p:cNvSpPr>
          <p:nvPr/>
        </p:nvSpPr>
        <p:spPr bwMode="auto">
          <a:xfrm>
            <a:off x="2133600" y="5257800"/>
            <a:ext cx="1817688" cy="336550"/>
          </a:xfrm>
          <a:prstGeom prst="rect">
            <a:avLst/>
          </a:prstGeom>
          <a:noFill/>
          <a:ln w="9525">
            <a:noFill/>
            <a:miter lim="800000"/>
            <a:headEnd/>
            <a:tailEnd/>
          </a:ln>
        </p:spPr>
        <p:txBody>
          <a:bodyPr wrap="none"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latin typeface="Verdana" pitchFamily="-112" charset="0"/>
              </a:rPr>
              <a:t>Soupape pour l’introduction </a:t>
            </a:r>
          </a:p>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latin typeface="Verdana" pitchFamily="-112" charset="0"/>
              </a:rPr>
              <a:t>des gaz techniques</a:t>
            </a:r>
          </a:p>
        </p:txBody>
      </p:sp>
      <p:sp>
        <p:nvSpPr>
          <p:cNvPr id="38923" name="Text Box 11"/>
          <p:cNvSpPr txBox="1">
            <a:spLocks noChangeArrowheads="1"/>
          </p:cNvSpPr>
          <p:nvPr/>
        </p:nvSpPr>
        <p:spPr bwMode="auto">
          <a:xfrm>
            <a:off x="685800" y="4038600"/>
            <a:ext cx="2971800" cy="352425"/>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latin typeface="Verdana" pitchFamily="-112" charset="0"/>
                <a:ea typeface="Verdana" pitchFamily="-112" charset="0"/>
                <a:cs typeface="Verdana" pitchFamily="-112" charset="0"/>
              </a:rPr>
              <a:t>Interstice pour le stockage du CO</a:t>
            </a:r>
            <a:r>
              <a:rPr lang="en-GB" sz="800" b="1" baseline="-24000">
                <a:latin typeface="Verdana" pitchFamily="-112" charset="0"/>
                <a:ea typeface="Verdana" pitchFamily="-112" charset="0"/>
                <a:cs typeface="Verdana" pitchFamily="-112" charset="0"/>
              </a:rPr>
              <a:t>2 </a:t>
            </a:r>
            <a:r>
              <a:rPr lang="en-GB" sz="800" b="1">
                <a:latin typeface="Verdana" pitchFamily="-112" charset="0"/>
                <a:ea typeface="Verdana" pitchFamily="-112" charset="0"/>
                <a:cs typeface="Verdana" pitchFamily="-112" charset="0"/>
              </a:rPr>
              <a:t>de fermentation</a:t>
            </a:r>
          </a:p>
        </p:txBody>
      </p:sp>
      <p:sp>
        <p:nvSpPr>
          <p:cNvPr id="38924" name="Text Box 12"/>
          <p:cNvSpPr txBox="1">
            <a:spLocks noChangeArrowheads="1"/>
          </p:cNvSpPr>
          <p:nvPr/>
        </p:nvSpPr>
        <p:spPr bwMode="auto">
          <a:xfrm>
            <a:off x="685800" y="2133600"/>
            <a:ext cx="2971800" cy="473075"/>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Chambre supérieure</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a:solidFill>
                  <a:schemeClr val="tx1"/>
                </a:solidFill>
                <a:latin typeface="Verdana" pitchFamily="-112" charset="0"/>
              </a:rPr>
              <a:t>(en communication directe avec la chambre inférieure à travers le col du diaphragme en entonnoir</a:t>
            </a:r>
          </a:p>
        </p:txBody>
      </p:sp>
      <p:sp>
        <p:nvSpPr>
          <p:cNvPr id="38925" name="Line 13"/>
          <p:cNvSpPr>
            <a:spLocks noChangeShapeType="1"/>
          </p:cNvSpPr>
          <p:nvPr/>
        </p:nvSpPr>
        <p:spPr bwMode="auto">
          <a:xfrm>
            <a:off x="762000" y="2590800"/>
            <a:ext cx="3352800" cy="1588"/>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38926" name="Text Box 14"/>
          <p:cNvSpPr txBox="1">
            <a:spLocks noChangeArrowheads="1"/>
          </p:cNvSpPr>
          <p:nvPr/>
        </p:nvSpPr>
        <p:spPr bwMode="auto">
          <a:xfrm>
            <a:off x="2133600" y="2743200"/>
            <a:ext cx="1320800" cy="21590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Chapeau des marcs</a:t>
            </a:r>
          </a:p>
        </p:txBody>
      </p:sp>
      <p:sp>
        <p:nvSpPr>
          <p:cNvPr id="38927" name="Line 15"/>
          <p:cNvSpPr>
            <a:spLocks noChangeShapeType="1"/>
          </p:cNvSpPr>
          <p:nvPr/>
        </p:nvSpPr>
        <p:spPr bwMode="auto">
          <a:xfrm>
            <a:off x="2209800" y="2971800"/>
            <a:ext cx="1828800" cy="1588"/>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38928" name="Line 16"/>
          <p:cNvSpPr>
            <a:spLocks noChangeShapeType="1"/>
          </p:cNvSpPr>
          <p:nvPr/>
        </p:nvSpPr>
        <p:spPr bwMode="auto">
          <a:xfrm>
            <a:off x="762000" y="4038600"/>
            <a:ext cx="3352800" cy="1588"/>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38929" name="Line 17"/>
          <p:cNvSpPr>
            <a:spLocks noChangeShapeType="1"/>
          </p:cNvSpPr>
          <p:nvPr/>
        </p:nvSpPr>
        <p:spPr bwMode="auto">
          <a:xfrm>
            <a:off x="762000" y="5029200"/>
            <a:ext cx="3352800" cy="1588"/>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38930" name="Line 18"/>
          <p:cNvSpPr>
            <a:spLocks noChangeShapeType="1"/>
          </p:cNvSpPr>
          <p:nvPr/>
        </p:nvSpPr>
        <p:spPr bwMode="auto">
          <a:xfrm>
            <a:off x="1219200" y="3543300"/>
            <a:ext cx="2286000" cy="0"/>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38931" name="Text Box 19"/>
          <p:cNvSpPr txBox="1">
            <a:spLocks noChangeArrowheads="1"/>
          </p:cNvSpPr>
          <p:nvPr/>
        </p:nvSpPr>
        <p:spPr bwMode="auto">
          <a:xfrm>
            <a:off x="381000" y="61722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F50AA601-9D14-CC4F-B5CE-025DF0A305A0}"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12</a:t>
            </a:fld>
            <a:endParaRPr lang="en-GB" sz="1000" b="1">
              <a:solidFill>
                <a:srgbClr val="80060D"/>
              </a:solidFill>
              <a:latin typeface="Verdana" pitchFamily="-112" charset="0"/>
            </a:endParaRPr>
          </a:p>
        </p:txBody>
      </p:sp>
      <p:pic>
        <p:nvPicPr>
          <p:cNvPr id="38932" name="Picture 12" descr="PICT0099"/>
          <p:cNvPicPr>
            <a:picLocks noChangeAspect="1" noChangeArrowheads="1"/>
          </p:cNvPicPr>
          <p:nvPr/>
        </p:nvPicPr>
        <p:blipFill>
          <a:blip r:embed="rId5"/>
          <a:srcRect/>
          <a:stretch>
            <a:fillRect/>
          </a:stretch>
        </p:blipFill>
        <p:spPr bwMode="auto">
          <a:xfrm>
            <a:off x="6553200" y="1085850"/>
            <a:ext cx="2438400" cy="1828800"/>
          </a:xfrm>
          <a:prstGeom prst="rect">
            <a:avLst/>
          </a:prstGeom>
          <a:noFill/>
          <a:ln w="15875">
            <a:solidFill>
              <a:srgbClr val="000000"/>
            </a:solidFill>
            <a:miter lim="800000"/>
            <a:headEnd/>
            <a:tailEnd/>
          </a:ln>
        </p:spPr>
      </p:pic>
      <p:pic>
        <p:nvPicPr>
          <p:cNvPr id="38933" name="Picture 13" descr="PICT0118"/>
          <p:cNvPicPr>
            <a:picLocks noChangeAspect="1" noChangeArrowheads="1"/>
          </p:cNvPicPr>
          <p:nvPr/>
        </p:nvPicPr>
        <p:blipFill>
          <a:blip r:embed="rId6"/>
          <a:srcRect/>
          <a:stretch>
            <a:fillRect/>
          </a:stretch>
        </p:blipFill>
        <p:spPr bwMode="auto">
          <a:xfrm>
            <a:off x="6553200" y="2971800"/>
            <a:ext cx="2438400" cy="1828800"/>
          </a:xfrm>
          <a:prstGeom prst="rect">
            <a:avLst/>
          </a:prstGeom>
          <a:noFill/>
          <a:ln w="15875">
            <a:solidFill>
              <a:srgbClr val="000000"/>
            </a:solidFill>
            <a:miter lim="800000"/>
            <a:headEnd/>
            <a:tailEnd/>
          </a:ln>
        </p:spPr>
      </p:pic>
      <p:pic>
        <p:nvPicPr>
          <p:cNvPr id="38934" name="Picture 14" descr="Ganimede"/>
          <p:cNvPicPr>
            <a:picLocks noChangeAspect="1" noChangeArrowheads="1"/>
          </p:cNvPicPr>
          <p:nvPr/>
        </p:nvPicPr>
        <p:blipFill>
          <a:blip r:embed="rId7"/>
          <a:srcRect/>
          <a:stretch>
            <a:fillRect/>
          </a:stretch>
        </p:blipFill>
        <p:spPr bwMode="auto">
          <a:xfrm>
            <a:off x="6553200" y="4876800"/>
            <a:ext cx="2438400" cy="1870075"/>
          </a:xfrm>
          <a:prstGeom prst="rect">
            <a:avLst/>
          </a:prstGeom>
          <a:noFill/>
          <a:ln w="15875">
            <a:solidFill>
              <a:srgbClr val="000000"/>
            </a:solidFill>
            <a:miter lim="800000"/>
            <a:headEnd/>
            <a:tailEnd/>
          </a:ln>
        </p:spPr>
      </p:pic>
      <p:sp>
        <p:nvSpPr>
          <p:cNvPr id="38935" name="Rectangle 18"/>
          <p:cNvSpPr>
            <a:spLocks noChangeArrowheads="1"/>
          </p:cNvSpPr>
          <p:nvPr/>
        </p:nvSpPr>
        <p:spPr bwMode="auto">
          <a:xfrm>
            <a:off x="914400" y="1524000"/>
            <a:ext cx="3087688" cy="276225"/>
          </a:xfrm>
          <a:prstGeom prst="rect">
            <a:avLst/>
          </a:prstGeom>
          <a:noFill/>
          <a:ln w="9525">
            <a:noFill/>
            <a:miter lim="800000"/>
            <a:headEnd/>
            <a:tailEnd/>
          </a:ln>
        </p:spPr>
        <p:txBody>
          <a:bodyPr wrap="none">
            <a:prstTxWarp prst="textNoShape">
              <a:avLst/>
            </a:prstTxWarp>
            <a:spAutoFit/>
          </a:bodyPr>
          <a:lstStyle/>
          <a:p>
            <a:pPr>
              <a:lnSpc>
                <a:spcPct val="99000"/>
              </a:lnSpc>
              <a:buClr>
                <a:srgbClr val="000000"/>
              </a:buClr>
              <a:buFont typeface="Times" pitchFamily="-112" charset="0"/>
              <a:buNone/>
            </a:pPr>
            <a:r>
              <a:rPr lang="en-GB" sz="1200" b="1">
                <a:solidFill>
                  <a:srgbClr val="FF0066"/>
                </a:solidFill>
                <a:latin typeface="Verdana" pitchFamily="-112" charset="0"/>
              </a:rPr>
              <a:t>Cuve ouverte (pas sous pression)</a:t>
            </a:r>
          </a:p>
        </p:txBody>
      </p:sp>
      <p:sp>
        <p:nvSpPr>
          <p:cNvPr id="38936" name="Line 19"/>
          <p:cNvSpPr>
            <a:spLocks noChangeShapeType="1"/>
          </p:cNvSpPr>
          <p:nvPr/>
        </p:nvSpPr>
        <p:spPr bwMode="auto">
          <a:xfrm>
            <a:off x="990600" y="1828800"/>
            <a:ext cx="2994025" cy="1588"/>
          </a:xfrm>
          <a:prstGeom prst="line">
            <a:avLst/>
          </a:prstGeom>
          <a:noFill/>
          <a:ln w="15875">
            <a:solidFill>
              <a:srgbClr val="80060D"/>
            </a:solidFill>
            <a:round/>
            <a:headEnd/>
            <a:tailEnd type="triangle" w="lg" len="lg"/>
          </a:ln>
        </p:spPr>
        <p:txBody>
          <a:bodyPr>
            <a:prstTxWarp prst="textNoShape">
              <a:avLst/>
            </a:prstTxWarp>
          </a:bodyPr>
          <a:lstStyle/>
          <a:p>
            <a:endParaRPr lang="it-IT"/>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0962" name="Picture 2050" descr="\\Server\ganimede server\DOCnew\GANIMEDE\METODOGANIMEDE\pubblicità, articoli,  inviti cataloghi immagini\Foto e immagini Ganimede\Immagini fasi Cat.Gani\Immagini\Ganimede_3D_Gas.jpg"/>
          <p:cNvPicPr>
            <a:picLocks noChangeAspect="1" noChangeArrowheads="1"/>
          </p:cNvPicPr>
          <p:nvPr/>
        </p:nvPicPr>
        <p:blipFill>
          <a:blip r:embed="rId3"/>
          <a:srcRect/>
          <a:stretch>
            <a:fillRect/>
          </a:stretch>
        </p:blipFill>
        <p:spPr bwMode="auto">
          <a:xfrm>
            <a:off x="976313" y="566738"/>
            <a:ext cx="2452687" cy="5986462"/>
          </a:xfrm>
          <a:prstGeom prst="rect">
            <a:avLst/>
          </a:prstGeom>
          <a:noFill/>
          <a:ln w="9525">
            <a:noFill/>
            <a:miter lim="800000"/>
            <a:headEnd/>
            <a:tailEnd/>
          </a:ln>
        </p:spPr>
      </p:pic>
      <p:sp>
        <p:nvSpPr>
          <p:cNvPr id="40963" name="Rectangle 2051"/>
          <p:cNvSpPr>
            <a:spLocks noChangeArrowheads="1"/>
          </p:cNvSpPr>
          <p:nvPr/>
        </p:nvSpPr>
        <p:spPr bwMode="auto">
          <a:xfrm>
            <a:off x="6324600" y="5867400"/>
            <a:ext cx="2667000" cy="990600"/>
          </a:xfrm>
          <a:prstGeom prst="rect">
            <a:avLst/>
          </a:prstGeom>
          <a:solidFill>
            <a:schemeClr val="bg1"/>
          </a:solidFill>
          <a:ln w="9525">
            <a:noFill/>
            <a:miter lim="800000"/>
            <a:headEnd/>
            <a:tailEnd/>
          </a:ln>
        </p:spPr>
        <p:txBody>
          <a:bodyPr wrap="none" anchor="ctr">
            <a:prstTxWarp prst="textNoShape">
              <a:avLst/>
            </a:prstTxWarp>
            <a:spAutoFit/>
          </a:bodyPr>
          <a:lstStyle/>
          <a:p>
            <a:endParaRPr lang="it-IT"/>
          </a:p>
        </p:txBody>
      </p:sp>
      <p:pic>
        <p:nvPicPr>
          <p:cNvPr id="40964" name="Picture 4" descr="/Users/Alberto/Desktop/Presentazioni 2012/Video Pwp/Model 2.AVI">
            <a:hlinkClick r:id="" action="ppaction://media"/>
          </p:cNvPr>
          <p:cNvPicPr/>
          <p:nvPr>
            <a:videoFile r:link="rId1"/>
          </p:nvPr>
        </p:nvPicPr>
        <p:blipFill>
          <a:blip r:embed="rId4"/>
          <a:srcRect/>
          <a:stretch>
            <a:fillRect/>
          </a:stretch>
        </p:blipFill>
        <p:spPr bwMode="auto">
          <a:xfrm>
            <a:off x="3563938" y="1844675"/>
            <a:ext cx="5364162" cy="40227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096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0964"/>
                </p:tgtEl>
              </p:cMediaNode>
            </p:video>
            <p:seq concurrent="1" nextAc="seek">
              <p:cTn id="8" restart="whenNotActive" fill="hold" evtFilter="cancelBubble" nodeType="interactiveSeq">
                <p:stCondLst>
                  <p:cond evt="onClick" delay="0">
                    <p:tgtEl>
                      <p:spTgt spid="40964"/>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0964"/>
                                        </p:tgtEl>
                                      </p:cBhvr>
                                    </p:cmd>
                                  </p:childTnLst>
                                </p:cTn>
                              </p:par>
                            </p:childTnLst>
                          </p:cTn>
                        </p:par>
                      </p:childTnLst>
                    </p:cTn>
                  </p:par>
                </p:childTnLst>
              </p:cTn>
              <p:nextCondLst>
                <p:cond evt="onClick" delay="0">
                  <p:tgtEl>
                    <p:spTgt spid="40964"/>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41986" name="Picture 1"/>
          <p:cNvPicPr>
            <a:picLocks noChangeAspect="1" noChangeArrowheads="1"/>
          </p:cNvPicPr>
          <p:nvPr/>
        </p:nvPicPr>
        <p:blipFill>
          <a:blip r:embed="rId5"/>
          <a:srcRect/>
          <a:stretch>
            <a:fillRect/>
          </a:stretch>
        </p:blipFill>
        <p:spPr bwMode="auto">
          <a:xfrm>
            <a:off x="152400" y="2057400"/>
            <a:ext cx="2019300" cy="4318000"/>
          </a:xfrm>
          <a:prstGeom prst="rect">
            <a:avLst/>
          </a:prstGeom>
          <a:noFill/>
          <a:ln w="9525">
            <a:noFill/>
            <a:miter lim="800000"/>
            <a:headEnd/>
            <a:tailEnd/>
          </a:ln>
        </p:spPr>
      </p:pic>
      <p:sp>
        <p:nvSpPr>
          <p:cNvPr id="41987" name="Text Box 2"/>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41988" name="Text Box 3"/>
          <p:cNvSpPr txBox="1">
            <a:spLocks noChangeArrowheads="1"/>
          </p:cNvSpPr>
          <p:nvPr/>
        </p:nvSpPr>
        <p:spPr bwMode="auto">
          <a:xfrm>
            <a:off x="304800" y="1295400"/>
            <a:ext cx="6248400" cy="282575"/>
          </a:xfrm>
          <a:prstGeom prst="rect">
            <a:avLst/>
          </a:prstGeom>
          <a:noFill/>
          <a:ln w="9525">
            <a:noFill/>
            <a:miter lim="800000"/>
            <a:headEnd/>
            <a:tailEnd/>
          </a:ln>
        </p:spPr>
        <p:txBody>
          <a:bodyPr lIns="90000" tIns="46800" rIns="90000" bIns="46800">
            <a:prstTxWarp prst="textNoShape">
              <a:avLst/>
            </a:prstTxWarp>
            <a:spAutoFit/>
          </a:bodyPr>
          <a:lstStyle/>
          <a:p>
            <a:pPr>
              <a:lnSpc>
                <a:spcPts val="1500"/>
              </a:lnSpc>
              <a:spcBef>
                <a:spcPts val="8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Pourquoi l'interstice de </a:t>
            </a:r>
            <a:r>
              <a:rPr lang="en-GB" sz="1500" b="1">
                <a:solidFill>
                  <a:schemeClr val="tx1"/>
                </a:solidFill>
                <a:latin typeface="Verdana" pitchFamily="-112" charset="0"/>
              </a:rPr>
              <a:t>Ganimede</a:t>
            </a:r>
            <a:r>
              <a:rPr lang="en-GB" sz="1500" b="1" baseline="30000">
                <a:solidFill>
                  <a:schemeClr val="tx1"/>
                </a:solidFill>
                <a:latin typeface="Verdana" pitchFamily="-112" charset="0"/>
              </a:rPr>
              <a:t>® </a:t>
            </a:r>
            <a:r>
              <a:rPr lang="en-GB" sz="1500" b="1">
                <a:solidFill>
                  <a:srgbClr val="700D13"/>
                </a:solidFill>
                <a:latin typeface="Verdana" pitchFamily="-112" charset="0"/>
              </a:rPr>
              <a:t>ne s’inonde-t-il pas?</a:t>
            </a:r>
          </a:p>
        </p:txBody>
      </p:sp>
      <p:sp>
        <p:nvSpPr>
          <p:cNvPr id="41989" name="Text Box 4"/>
          <p:cNvSpPr txBox="1">
            <a:spLocks noChangeArrowheads="1"/>
          </p:cNvSpPr>
          <p:nvPr/>
        </p:nvSpPr>
        <p:spPr bwMode="auto">
          <a:xfrm>
            <a:off x="0" y="2895600"/>
            <a:ext cx="658813"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Bipasse </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fermé</a:t>
            </a:r>
          </a:p>
        </p:txBody>
      </p:sp>
      <p:sp>
        <p:nvSpPr>
          <p:cNvPr id="41990" name="Rectangle 5"/>
          <p:cNvSpPr>
            <a:spLocks noGrp="1" noChangeArrowheads="1"/>
          </p:cNvSpPr>
          <p:nvPr>
            <p:ph type="title"/>
          </p:nvPr>
        </p:nvSpPr>
        <p:spPr>
          <a:xfrm>
            <a:off x="6553200" y="1268413"/>
            <a:ext cx="2590800" cy="5159375"/>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808080"/>
                </a:solidFill>
                <a:latin typeface="Verdana" pitchFamily="-112" charset="0"/>
              </a:rPr>
              <a:t>Le </a:t>
            </a:r>
            <a:r>
              <a:rPr lang="en-GB" sz="1000" b="1">
                <a:solidFill>
                  <a:srgbClr val="808080"/>
                </a:solidFill>
                <a:latin typeface="Verdana" pitchFamily="-112" charset="0"/>
                <a:ea typeface="Verdana" pitchFamily="-112" charset="0"/>
                <a:cs typeface="Verdana" pitchFamily="-112" charset="0"/>
              </a:rPr>
              <a:t>diaphragme en </a:t>
            </a:r>
            <a:r>
              <a:rPr lang="en-GB" sz="1000" b="1">
                <a:solidFill>
                  <a:srgbClr val="808080"/>
                </a:solidFill>
                <a:latin typeface="Verdana" pitchFamily="-112" charset="0"/>
              </a:rPr>
              <a:t>entonnoir</a:t>
            </a:r>
            <a:r>
              <a:rPr lang="en-GB" sz="1000">
                <a:solidFill>
                  <a:srgbClr val="808080"/>
                </a:solidFill>
                <a:latin typeface="Verdana" pitchFamily="-112" charset="0"/>
              </a:rPr>
              <a:t>, cet atout révolutionnaire des fermenteurs </a:t>
            </a:r>
            <a:r>
              <a:rPr lang="en-GB" sz="1000" b="1">
                <a:solidFill>
                  <a:srgbClr val="808080"/>
                </a:solidFill>
                <a:latin typeface="Verdana" pitchFamily="-112" charset="0"/>
                <a:ea typeface="Verdana" pitchFamily="-112" charset="0"/>
                <a:cs typeface="Verdana" pitchFamily="-112" charset="0"/>
              </a:rPr>
              <a:t>Ganimede</a:t>
            </a:r>
            <a:r>
              <a:rPr lang="en-GB" sz="1000" b="1" baseline="28000">
                <a:solidFill>
                  <a:srgbClr val="808080"/>
                </a:solidFill>
                <a:latin typeface="Verdana" pitchFamily="-112" charset="0"/>
                <a:ea typeface="Verdana" pitchFamily="-112" charset="0"/>
                <a:cs typeface="Verdana" pitchFamily="-112" charset="0"/>
              </a:rPr>
              <a:t>®</a:t>
            </a:r>
            <a:r>
              <a:rPr lang="en-GB" sz="1000" b="1">
                <a:solidFill>
                  <a:srgbClr val="808080"/>
                </a:solidFill>
                <a:latin typeface="Verdana" pitchFamily="-112" charset="0"/>
              </a:rPr>
              <a:t>,</a:t>
            </a:r>
            <a:r>
              <a:rPr lang="en-GB" sz="1000">
                <a:solidFill>
                  <a:srgbClr val="808080"/>
                </a:solidFill>
                <a:latin typeface="Verdana" pitchFamily="-112" charset="0"/>
              </a:rPr>
              <a:t> crée </a:t>
            </a:r>
            <a:r>
              <a:rPr lang="en-GB" sz="1000" b="1">
                <a:solidFill>
                  <a:srgbClr val="808080"/>
                </a:solidFill>
                <a:latin typeface="Verdana" pitchFamily="-112" charset="0"/>
                <a:ea typeface="Verdana" pitchFamily="-112" charset="0"/>
                <a:cs typeface="Verdana" pitchFamily="-112" charset="0"/>
              </a:rPr>
              <a:t>l’interstice où s’accumule le CO</a:t>
            </a:r>
            <a:r>
              <a:rPr lang="en-GB" sz="1000" b="1" baseline="-23000">
                <a:solidFill>
                  <a:srgbClr val="808080"/>
                </a:solidFill>
                <a:latin typeface="Verdana" pitchFamily="-112" charset="0"/>
                <a:ea typeface="Verdana" pitchFamily="-112" charset="0"/>
                <a:cs typeface="Verdana" pitchFamily="-112" charset="0"/>
              </a:rPr>
              <a:t>2</a:t>
            </a:r>
            <a:r>
              <a:rPr lang="en-GB" sz="1000" b="1">
                <a:solidFill>
                  <a:srgbClr val="808080"/>
                </a:solidFill>
                <a:latin typeface="Verdana" pitchFamily="-112" charset="0"/>
                <a:ea typeface="Verdana" pitchFamily="-112" charset="0"/>
                <a:cs typeface="Verdana" pitchFamily="-112" charset="0"/>
              </a:rPr>
              <a:t> dégagée pendant la fermentation</a:t>
            </a:r>
            <a:r>
              <a:rPr lang="en-GB" sz="1000">
                <a:solidFill>
                  <a:srgbClr val="808080"/>
                </a:solidFill>
                <a:latin typeface="Verdana" pitchFamily="-112" charset="0"/>
                <a:ea typeface="Verdana" pitchFamily="-112" charset="0"/>
                <a:cs typeface="Verdana" pitchFamily="-112" charset="0"/>
              </a:rPr>
              <a:t>. </a:t>
            </a:r>
            <a:br>
              <a:rPr lang="en-GB" sz="1000">
                <a:solidFill>
                  <a:srgbClr val="808080"/>
                </a:solidFill>
                <a:latin typeface="Verdana" pitchFamily="-112" charset="0"/>
                <a:ea typeface="Verdana" pitchFamily="-112" charset="0"/>
                <a:cs typeface="Verdana" pitchFamily="-112" charset="0"/>
              </a:rPr>
            </a:br>
            <a:r>
              <a:rPr lang="en-GB" sz="1000">
                <a:solidFill>
                  <a:srgbClr val="808080"/>
                </a:solidFill>
                <a:latin typeface="Verdana" pitchFamily="-112" charset="0"/>
                <a:ea typeface="Verdana" pitchFamily="-112" charset="0"/>
                <a:cs typeface="Verdana" pitchFamily="-112" charset="0"/>
              </a:rPr>
              <a:t/>
            </a:r>
            <a:br>
              <a:rPr lang="en-GB" sz="1000">
                <a:solidFill>
                  <a:srgbClr val="808080"/>
                </a:solidFill>
                <a:latin typeface="Verdana" pitchFamily="-112" charset="0"/>
                <a:ea typeface="Verdana" pitchFamily="-112" charset="0"/>
                <a:cs typeface="Verdana" pitchFamily="-112" charset="0"/>
              </a:rPr>
            </a:br>
            <a:r>
              <a:rPr lang="en-GB" sz="1000">
                <a:solidFill>
                  <a:srgbClr val="808080"/>
                </a:solidFill>
                <a:latin typeface="Verdana" pitchFamily="-112" charset="0"/>
              </a:rPr>
              <a:t>Au moment du remplissage de la cuve, lorsque le liquide atteint le col du diaphragme, l’air dans l’interstice y reste comprimé par le liquide qui cherche de monter d’en bas. Cela signifie que le liquide, ne pouvant pas inonder l’interstice, ne peut que continuer sa montée à travers le col du diaphragme dans la chambre supérieure. </a:t>
            </a:r>
            <a:br>
              <a:rPr lang="en-GB" sz="1000">
                <a:solidFill>
                  <a:srgbClr val="808080"/>
                </a:solidFill>
                <a:latin typeface="Verdana" pitchFamily="-112" charset="0"/>
              </a:rPr>
            </a:br>
            <a:r>
              <a:rPr lang="en-GB" sz="1000">
                <a:solidFill>
                  <a:srgbClr val="808080"/>
                </a:solidFill>
                <a:latin typeface="Verdana" pitchFamily="-112" charset="0"/>
              </a:rPr>
              <a:t/>
            </a:r>
            <a:br>
              <a:rPr lang="en-GB" sz="1000">
                <a:solidFill>
                  <a:srgbClr val="808080"/>
                </a:solidFill>
                <a:latin typeface="Verdana" pitchFamily="-112" charset="0"/>
              </a:rPr>
            </a:br>
            <a:r>
              <a:rPr lang="en-GB" sz="1000">
                <a:solidFill>
                  <a:srgbClr val="808080"/>
                </a:solidFill>
                <a:latin typeface="Verdana" pitchFamily="-112" charset="0"/>
              </a:rPr>
              <a:t>Pour mieux comprendre ce concept, il suffit de penser à ce qui se passe lorsque l’on introduit un verre renversé à l’intérieur d’un liquide. En dépit de la pression, l’eau ne peut pas entrer dans le verre, parce que l’air qui s’y trouve ne peut pas s’en sortir! </a:t>
            </a:r>
            <a:br>
              <a:rPr lang="en-GB" sz="1000">
                <a:solidFill>
                  <a:srgbClr val="808080"/>
                </a:solidFill>
                <a:latin typeface="Verdana" pitchFamily="-112" charset="0"/>
              </a:rPr>
            </a:br>
            <a:endParaRPr lang="en-GB" sz="1000">
              <a:solidFill>
                <a:srgbClr val="808080"/>
              </a:solidFill>
              <a:latin typeface="Verdana" pitchFamily="-112" charset="0"/>
            </a:endParaRPr>
          </a:p>
        </p:txBody>
      </p:sp>
      <p:sp>
        <p:nvSpPr>
          <p:cNvPr id="41991" name="Text Box 6"/>
          <p:cNvSpPr txBox="1">
            <a:spLocks noChangeArrowheads="1"/>
          </p:cNvSpPr>
          <p:nvPr/>
        </p:nvSpPr>
        <p:spPr bwMode="auto">
          <a:xfrm>
            <a:off x="2667000" y="5638800"/>
            <a:ext cx="1524000" cy="825500"/>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spcBef>
                <a:spcPts val="3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L’air (ou tout autre gaz dans l’interstice) ne peut pas  sortir à travers le bipasse fermé et reste emprisonné sous le diaphragme, où il s’oppose à la poussée du liquide.</a:t>
            </a:r>
          </a:p>
        </p:txBody>
      </p:sp>
      <p:sp>
        <p:nvSpPr>
          <p:cNvPr id="41992" name="Line 7"/>
          <p:cNvSpPr>
            <a:spLocks noChangeShapeType="1"/>
          </p:cNvSpPr>
          <p:nvPr/>
        </p:nvSpPr>
        <p:spPr bwMode="auto">
          <a:xfrm>
            <a:off x="2590800" y="5715000"/>
            <a:ext cx="1588" cy="457200"/>
          </a:xfrm>
          <a:prstGeom prst="line">
            <a:avLst/>
          </a:prstGeom>
          <a:noFill/>
          <a:ln w="38160">
            <a:solidFill>
              <a:srgbClr val="2394FF"/>
            </a:solidFill>
            <a:round/>
            <a:headEnd/>
            <a:tailEnd type="triangle" w="lg" len="lg"/>
          </a:ln>
        </p:spPr>
        <p:txBody>
          <a:bodyPr>
            <a:prstTxWarp prst="textNoShape">
              <a:avLst/>
            </a:prstTxWarp>
          </a:bodyPr>
          <a:lstStyle/>
          <a:p>
            <a:endParaRPr lang="it-IT"/>
          </a:p>
        </p:txBody>
      </p:sp>
      <p:sp>
        <p:nvSpPr>
          <p:cNvPr id="41993" name="Line 8"/>
          <p:cNvSpPr>
            <a:spLocks noChangeShapeType="1"/>
          </p:cNvSpPr>
          <p:nvPr/>
        </p:nvSpPr>
        <p:spPr bwMode="auto">
          <a:xfrm flipV="1">
            <a:off x="4724400" y="5699125"/>
            <a:ext cx="1588" cy="488950"/>
          </a:xfrm>
          <a:prstGeom prst="line">
            <a:avLst/>
          </a:prstGeom>
          <a:noFill/>
          <a:ln w="38160">
            <a:solidFill>
              <a:srgbClr val="CA188D"/>
            </a:solidFill>
            <a:round/>
            <a:headEnd/>
            <a:tailEnd type="triangle" w="lg" len="lg"/>
          </a:ln>
        </p:spPr>
        <p:txBody>
          <a:bodyPr>
            <a:prstTxWarp prst="textNoShape">
              <a:avLst/>
            </a:prstTxWarp>
          </a:bodyPr>
          <a:lstStyle/>
          <a:p>
            <a:endParaRPr lang="it-IT"/>
          </a:p>
        </p:txBody>
      </p:sp>
      <p:sp>
        <p:nvSpPr>
          <p:cNvPr id="41994" name="Text Box 9"/>
          <p:cNvSpPr txBox="1">
            <a:spLocks noChangeArrowheads="1"/>
          </p:cNvSpPr>
          <p:nvPr/>
        </p:nvSpPr>
        <p:spPr bwMode="auto">
          <a:xfrm>
            <a:off x="4800600" y="5638800"/>
            <a:ext cx="1524000" cy="720725"/>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spcBef>
                <a:spcPts val="3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ea typeface="Verdana" pitchFamily="-112" charset="0"/>
                <a:cs typeface="Verdana" pitchFamily="-112" charset="0"/>
              </a:rPr>
              <a:t>Le liquide n’arrive pas à inonder l’espace sous le diaphragme (occupé par l’air) et il monte dans la chambre supérieure à travers le col du diaphragme.</a:t>
            </a:r>
          </a:p>
        </p:txBody>
      </p:sp>
      <p:sp>
        <p:nvSpPr>
          <p:cNvPr id="41995" name="Text Box 13"/>
          <p:cNvSpPr txBox="1">
            <a:spLocks noChangeArrowheads="1"/>
          </p:cNvSpPr>
          <p:nvPr/>
        </p:nvSpPr>
        <p:spPr bwMode="auto">
          <a:xfrm>
            <a:off x="228600" y="64770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8295F79C-57DC-574E-B563-C5478F2129D1}"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14</a:t>
            </a:fld>
            <a:endParaRPr lang="en-GB" sz="1000" b="1">
              <a:solidFill>
                <a:srgbClr val="80060D"/>
              </a:solidFill>
              <a:latin typeface="Verdana" pitchFamily="-112" charset="0"/>
            </a:endParaRPr>
          </a:p>
        </p:txBody>
      </p:sp>
      <p:sp>
        <p:nvSpPr>
          <p:cNvPr id="41996" name="Rectangle 15"/>
          <p:cNvSpPr>
            <a:spLocks noChangeArrowheads="1"/>
          </p:cNvSpPr>
          <p:nvPr/>
        </p:nvSpPr>
        <p:spPr bwMode="auto">
          <a:xfrm>
            <a:off x="2514600" y="5257800"/>
            <a:ext cx="614363" cy="214313"/>
          </a:xfrm>
          <a:prstGeom prst="rect">
            <a:avLst/>
          </a:prstGeom>
          <a:noFill/>
          <a:ln w="9525">
            <a:noFill/>
            <a:miter lim="800000"/>
            <a:headEnd/>
            <a:tailEnd/>
          </a:ln>
        </p:spPr>
        <p:txBody>
          <a:bodyPr wrap="none">
            <a:prstTxWarp prst="textNoShape">
              <a:avLst/>
            </a:prstTxWarp>
            <a:spAutoFit/>
          </a:bodyPr>
          <a:lstStyle/>
          <a:p>
            <a:r>
              <a:rPr lang="it-IT" sz="800" b="1">
                <a:solidFill>
                  <a:srgbClr val="80060D"/>
                </a:solidFill>
                <a:latin typeface="Verdana" pitchFamily="-112" charset="0"/>
              </a:rPr>
              <a:t>Vidéo 1</a:t>
            </a:r>
          </a:p>
        </p:txBody>
      </p:sp>
      <p:pic>
        <p:nvPicPr>
          <p:cNvPr id="41997" name="Picture 13" descr="/Users/Alberto/Desktop/Presentazioni 2012/Video Pwp/Filmato 1.mpg">
            <a:hlinkClick r:id="" action="ppaction://media"/>
          </p:cNvPr>
          <p:cNvPicPr/>
          <p:nvPr>
            <a:videoFile r:link="rId1"/>
          </p:nvPr>
        </p:nvPicPr>
        <p:blipFill>
          <a:blip r:embed="rId6"/>
          <a:srcRect/>
          <a:stretch>
            <a:fillRect/>
          </a:stretch>
        </p:blipFill>
        <p:spPr bwMode="auto">
          <a:xfrm>
            <a:off x="2540000" y="2362200"/>
            <a:ext cx="3556000" cy="2667000"/>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60" fill="hold"/>
                                        <p:tgtEl>
                                          <p:spTgt spid="4199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1997"/>
                </p:tgtEl>
              </p:cMediaNode>
            </p:video>
            <p:seq concurrent="1" nextAc="seek">
              <p:cTn id="8" restart="whenNotActive" fill="hold" evtFilter="cancelBubble" nodeType="interactiveSeq">
                <p:stCondLst>
                  <p:cond evt="onClick" delay="0">
                    <p:tgtEl>
                      <p:spTgt spid="4199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1997"/>
                                        </p:tgtEl>
                                      </p:cBhvr>
                                    </p:cmd>
                                  </p:childTnLst>
                                </p:cTn>
                              </p:par>
                            </p:childTnLst>
                          </p:cTn>
                        </p:par>
                      </p:childTnLst>
                    </p:cTn>
                  </p:par>
                </p:childTnLst>
              </p:cTn>
              <p:nextCondLst>
                <p:cond evt="onClick" delay="0">
                  <p:tgtEl>
                    <p:spTgt spid="41997"/>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4034" name="Text Box 1"/>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44035" name="Text Box 2"/>
          <p:cNvSpPr txBox="1">
            <a:spLocks noChangeArrowheads="1"/>
          </p:cNvSpPr>
          <p:nvPr/>
        </p:nvSpPr>
        <p:spPr bwMode="auto">
          <a:xfrm>
            <a:off x="304800" y="1295400"/>
            <a:ext cx="6248400" cy="282575"/>
          </a:xfrm>
          <a:prstGeom prst="rect">
            <a:avLst/>
          </a:prstGeom>
          <a:noFill/>
          <a:ln w="9525">
            <a:noFill/>
            <a:miter lim="800000"/>
            <a:headEnd/>
            <a:tailEnd/>
          </a:ln>
        </p:spPr>
        <p:txBody>
          <a:bodyPr lIns="90000" tIns="46800" rIns="90000" bIns="46800">
            <a:prstTxWarp prst="textNoShape">
              <a:avLst/>
            </a:prstTxWarp>
            <a:spAutoFit/>
          </a:bodyPr>
          <a:lstStyle/>
          <a:p>
            <a:pPr>
              <a:lnSpc>
                <a:spcPts val="1500"/>
              </a:lnSpc>
              <a:spcBef>
                <a:spcPts val="8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Le fonctionnement de </a:t>
            </a:r>
            <a:r>
              <a:rPr lang="en-GB" sz="1500" b="1">
                <a:solidFill>
                  <a:schemeClr val="tx1"/>
                </a:solidFill>
                <a:latin typeface="Verdana" pitchFamily="-112" charset="0"/>
              </a:rPr>
              <a:t>Ganimede</a:t>
            </a:r>
            <a:r>
              <a:rPr lang="en-GB" sz="1500" b="1" baseline="30000">
                <a:solidFill>
                  <a:schemeClr val="tx1"/>
                </a:solidFill>
                <a:latin typeface="Verdana" pitchFamily="-112" charset="0"/>
              </a:rPr>
              <a:t>®</a:t>
            </a:r>
          </a:p>
        </p:txBody>
      </p:sp>
      <p:pic>
        <p:nvPicPr>
          <p:cNvPr id="44036" name="Picture 3"/>
          <p:cNvPicPr>
            <a:picLocks noChangeAspect="1" noChangeArrowheads="1"/>
          </p:cNvPicPr>
          <p:nvPr/>
        </p:nvPicPr>
        <p:blipFill>
          <a:blip r:embed="rId4"/>
          <a:srcRect/>
          <a:stretch>
            <a:fillRect/>
          </a:stretch>
        </p:blipFill>
        <p:spPr bwMode="auto">
          <a:xfrm>
            <a:off x="609600" y="1676400"/>
            <a:ext cx="1682750" cy="3595688"/>
          </a:xfrm>
          <a:prstGeom prst="rect">
            <a:avLst/>
          </a:prstGeom>
          <a:noFill/>
          <a:ln w="9525">
            <a:noFill/>
            <a:miter lim="800000"/>
            <a:headEnd/>
            <a:tailEnd/>
          </a:ln>
        </p:spPr>
      </p:pic>
      <p:pic>
        <p:nvPicPr>
          <p:cNvPr id="44037" name="Picture 4"/>
          <p:cNvPicPr>
            <a:picLocks noChangeAspect="1" noChangeArrowheads="1"/>
          </p:cNvPicPr>
          <p:nvPr/>
        </p:nvPicPr>
        <p:blipFill>
          <a:blip r:embed="rId5"/>
          <a:srcRect/>
          <a:stretch>
            <a:fillRect/>
          </a:stretch>
        </p:blipFill>
        <p:spPr bwMode="auto">
          <a:xfrm>
            <a:off x="3455988" y="1676400"/>
            <a:ext cx="1649412" cy="3595688"/>
          </a:xfrm>
          <a:prstGeom prst="rect">
            <a:avLst/>
          </a:prstGeom>
          <a:noFill/>
          <a:ln w="9525">
            <a:noFill/>
            <a:miter lim="800000"/>
            <a:headEnd/>
            <a:tailEnd/>
          </a:ln>
        </p:spPr>
      </p:pic>
      <p:pic>
        <p:nvPicPr>
          <p:cNvPr id="44038" name="Picture 5"/>
          <p:cNvPicPr>
            <a:picLocks noChangeAspect="1" noChangeArrowheads="1"/>
          </p:cNvPicPr>
          <p:nvPr/>
        </p:nvPicPr>
        <p:blipFill>
          <a:blip r:embed="rId6"/>
          <a:srcRect/>
          <a:stretch>
            <a:fillRect/>
          </a:stretch>
        </p:blipFill>
        <p:spPr bwMode="auto">
          <a:xfrm>
            <a:off x="6224588" y="1676400"/>
            <a:ext cx="1700212" cy="3595688"/>
          </a:xfrm>
          <a:prstGeom prst="rect">
            <a:avLst/>
          </a:prstGeom>
          <a:noFill/>
          <a:ln w="9525">
            <a:noFill/>
            <a:miter lim="800000"/>
            <a:headEnd/>
            <a:tailEnd/>
          </a:ln>
        </p:spPr>
      </p:pic>
      <p:sp>
        <p:nvSpPr>
          <p:cNvPr id="44039" name="Text Box 6"/>
          <p:cNvSpPr txBox="1">
            <a:spLocks noChangeArrowheads="1"/>
          </p:cNvSpPr>
          <p:nvPr/>
        </p:nvSpPr>
        <p:spPr bwMode="auto">
          <a:xfrm>
            <a:off x="304800" y="2362200"/>
            <a:ext cx="658813"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Bipasse </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fermé</a:t>
            </a:r>
          </a:p>
        </p:txBody>
      </p:sp>
      <p:sp>
        <p:nvSpPr>
          <p:cNvPr id="44040" name="Text Box 7"/>
          <p:cNvSpPr txBox="1">
            <a:spLocks noChangeArrowheads="1"/>
          </p:cNvSpPr>
          <p:nvPr/>
        </p:nvSpPr>
        <p:spPr bwMode="auto">
          <a:xfrm>
            <a:off x="2254250" y="5029200"/>
            <a:ext cx="906463" cy="214313"/>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Remplissage</a:t>
            </a:r>
          </a:p>
        </p:txBody>
      </p:sp>
      <p:sp>
        <p:nvSpPr>
          <p:cNvPr id="44041" name="Text Box 8"/>
          <p:cNvSpPr txBox="1">
            <a:spLocks noChangeArrowheads="1"/>
          </p:cNvSpPr>
          <p:nvPr/>
        </p:nvSpPr>
        <p:spPr bwMode="auto">
          <a:xfrm>
            <a:off x="3184525" y="2362200"/>
            <a:ext cx="622300"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Bipasse</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fermé</a:t>
            </a:r>
          </a:p>
        </p:txBody>
      </p:sp>
      <p:sp>
        <p:nvSpPr>
          <p:cNvPr id="44042" name="Text Box 9"/>
          <p:cNvSpPr txBox="1">
            <a:spLocks noChangeArrowheads="1"/>
          </p:cNvSpPr>
          <p:nvPr/>
        </p:nvSpPr>
        <p:spPr bwMode="auto">
          <a:xfrm>
            <a:off x="6003925" y="2362200"/>
            <a:ext cx="658813"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Bipasse </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ouvert</a:t>
            </a:r>
          </a:p>
        </p:txBody>
      </p:sp>
      <p:sp>
        <p:nvSpPr>
          <p:cNvPr id="44043" name="Text Box 10"/>
          <p:cNvSpPr txBox="1">
            <a:spLocks noChangeArrowheads="1"/>
          </p:cNvSpPr>
          <p:nvPr/>
        </p:nvSpPr>
        <p:spPr bwMode="auto">
          <a:xfrm>
            <a:off x="304800" y="5410200"/>
            <a:ext cx="2590800" cy="808038"/>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Phase 1</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Remplissage avec le bipasse fermé</a:t>
            </a:r>
            <a:r>
              <a:rPr lang="en-GB" sz="700">
                <a:solidFill>
                  <a:schemeClr val="tx1"/>
                </a:solidFill>
                <a:latin typeface="Verdana" pitchFamily="-112" charset="0"/>
              </a:rPr>
              <a:t>.</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L’air ne peut pas sortir à cause du bipasse fermé et il empêche que l’interstice ne soit inondé par le liquide</a:t>
            </a:r>
            <a:r>
              <a:rPr lang="en-GB" sz="700">
                <a:solidFill>
                  <a:schemeClr val="tx1"/>
                </a:solidFill>
                <a:latin typeface="Verdana" pitchFamily="-112" charset="0"/>
              </a:rPr>
              <a:t>.</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Les éléments solides s’accumulent sur la surface pour former le chapeau des marcs</a:t>
            </a:r>
            <a:r>
              <a:rPr lang="en-GB" sz="700">
                <a:solidFill>
                  <a:schemeClr val="tx1"/>
                </a:solidFill>
                <a:latin typeface="Verdana" pitchFamily="-112" charset="0"/>
              </a:rPr>
              <a:t>.</a:t>
            </a:r>
          </a:p>
        </p:txBody>
      </p:sp>
      <p:sp>
        <p:nvSpPr>
          <p:cNvPr id="44044" name="Text Box 11"/>
          <p:cNvSpPr txBox="1">
            <a:spLocks noChangeArrowheads="1"/>
          </p:cNvSpPr>
          <p:nvPr/>
        </p:nvSpPr>
        <p:spPr bwMode="auto">
          <a:xfrm>
            <a:off x="2895600" y="5410200"/>
            <a:ext cx="3124200" cy="1258888"/>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Phase 2</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Le CO</a:t>
            </a:r>
            <a:r>
              <a:rPr lang="en-GB" sz="700" baseline="-20000">
                <a:latin typeface="Verdana" pitchFamily="-112" charset="0"/>
                <a:ea typeface="Verdana" pitchFamily="-112" charset="0"/>
                <a:cs typeface="Verdana" pitchFamily="-112" charset="0"/>
              </a:rPr>
              <a:t>2</a:t>
            </a:r>
            <a:r>
              <a:rPr lang="en-GB" sz="700">
                <a:latin typeface="Verdana" pitchFamily="-112" charset="0"/>
              </a:rPr>
              <a:t> de  fermentation remplace vite l’air en saturant l’interstice. </a:t>
            </a:r>
            <a:r>
              <a:rPr lang="en-GB" sz="700">
                <a:latin typeface="Verdana" pitchFamily="-112" charset="0"/>
                <a:ea typeface="Verdana" pitchFamily="-112" charset="0"/>
                <a:cs typeface="Verdana" pitchFamily="-112" charset="0"/>
              </a:rPr>
              <a:t>Comme le bipasse est fermé et qu’il n’y a pas d’autres voies d’échappement,</a:t>
            </a:r>
            <a:r>
              <a:rPr lang="en-GB" sz="700" b="1">
                <a:latin typeface="Verdana" pitchFamily="-112" charset="0"/>
                <a:ea typeface="Verdana" pitchFamily="-112" charset="0"/>
                <a:cs typeface="Verdana" pitchFamily="-112" charset="0"/>
              </a:rPr>
              <a:t> le gaz excédant se fuit à travers le col du diaphragme en entonnoir sous forme de grosses bulles, qui remuent le chapeau doucement et continuellement, de manière qu’il ne peut pas se compacter!</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Les turbulences naturelles comportent aussi la chute par gravité des pépins, qui s’amassent sur le fond de la cuve</a:t>
            </a:r>
            <a:r>
              <a:rPr lang="en-GB" sz="700">
                <a:solidFill>
                  <a:schemeClr val="tx1"/>
                </a:solidFill>
                <a:latin typeface="Verdana" pitchFamily="-112" charset="0"/>
              </a:rPr>
              <a:t>.</a:t>
            </a:r>
          </a:p>
        </p:txBody>
      </p:sp>
      <p:sp>
        <p:nvSpPr>
          <p:cNvPr id="44045" name="AutoShape 12"/>
          <p:cNvSpPr>
            <a:spLocks noChangeArrowheads="1"/>
          </p:cNvSpPr>
          <p:nvPr/>
        </p:nvSpPr>
        <p:spPr bwMode="auto">
          <a:xfrm>
            <a:off x="6248400" y="5791200"/>
            <a:ext cx="2819400" cy="990600"/>
          </a:xfrm>
          <a:prstGeom prst="roundRect">
            <a:avLst>
              <a:gd name="adj" fmla="val 157"/>
            </a:avLst>
          </a:prstGeom>
          <a:solidFill>
            <a:srgbClr val="FFFFFF"/>
          </a:solidFill>
          <a:ln w="9525">
            <a:noFill/>
            <a:round/>
            <a:headEnd/>
            <a:tailEnd/>
          </a:ln>
        </p:spPr>
        <p:txBody>
          <a:bodyPr wrap="none" anchor="ctr">
            <a:prstTxWarp prst="textNoShape">
              <a:avLst/>
            </a:prstTxWarp>
          </a:bodyPr>
          <a:lstStyle/>
          <a:p>
            <a:endParaRPr lang="it-IT"/>
          </a:p>
        </p:txBody>
      </p:sp>
      <p:sp>
        <p:nvSpPr>
          <p:cNvPr id="44046" name="Text Box 13"/>
          <p:cNvSpPr txBox="1">
            <a:spLocks noChangeArrowheads="1"/>
          </p:cNvSpPr>
          <p:nvPr/>
        </p:nvSpPr>
        <p:spPr bwMode="auto">
          <a:xfrm>
            <a:off x="6096000" y="5373688"/>
            <a:ext cx="2895600" cy="1484312"/>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Phase 3</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Pour encourager une action de remuage plus vigoureuse</a:t>
            </a:r>
            <a:r>
              <a:rPr lang="en-GB" sz="700" b="1">
                <a:latin typeface="Verdana" pitchFamily="-112" charset="0"/>
              </a:rPr>
              <a:t>, </a:t>
            </a:r>
            <a:r>
              <a:rPr lang="en-GB" sz="700" b="1">
                <a:latin typeface="Verdana" pitchFamily="-112" charset="0"/>
                <a:ea typeface="Verdana" pitchFamily="-112" charset="0"/>
                <a:cs typeface="Verdana" pitchFamily="-112" charset="0"/>
              </a:rPr>
              <a:t>il suffit d’ouvrir le bipasse. Dans l’espace de quelques secondes, la grande quantité de gaz accumulée dans l’interstice se décharge dans la chambre supérieure et pousse avec force la masse liquide, qui contribue ainsi à remuer délicatement et efficacement le chapeau des marcs</a:t>
            </a:r>
            <a:r>
              <a:rPr lang="en-GB" sz="700" b="1">
                <a:solidFill>
                  <a:schemeClr val="tx1"/>
                </a:solidFill>
                <a:latin typeface="Verdana" pitchFamily="-112" charset="0"/>
              </a:rPr>
              <a:t>.</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L’interstice sous le diaphragme, resté vide, est alors inondé par le liquide. Cela provoque une baisse soudaine du niveau du chapeau des marcs et une chute massive des pépins vers le fond du réservoir</a:t>
            </a:r>
            <a:r>
              <a:rPr lang="en-GB" sz="700">
                <a:solidFill>
                  <a:schemeClr val="tx1"/>
                </a:solidFill>
                <a:latin typeface="Verdana" pitchFamily="-112" charset="0"/>
              </a:rPr>
              <a:t>.</a:t>
            </a:r>
          </a:p>
        </p:txBody>
      </p:sp>
      <p:sp>
        <p:nvSpPr>
          <p:cNvPr id="44047" name="Text Box 14">
            <a:hlinkClick r:id="" action="ppaction://noaction"/>
          </p:cNvPr>
          <p:cNvSpPr txBox="1">
            <a:spLocks noChangeArrowheads="1"/>
          </p:cNvSpPr>
          <p:nvPr/>
        </p:nvSpPr>
        <p:spPr bwMode="auto">
          <a:xfrm>
            <a:off x="3930650" y="5257800"/>
            <a:ext cx="611188" cy="212725"/>
          </a:xfrm>
          <a:prstGeom prst="rect">
            <a:avLst/>
          </a:prstGeom>
          <a:noFill/>
          <a:ln w="9525">
            <a:noFill/>
            <a:miter lim="800000"/>
            <a:headEnd/>
            <a:tailEnd/>
          </a:ln>
        </p:spPr>
        <p:txBody>
          <a:bodyPr wrap="none"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rgbClr val="80060D"/>
                </a:solidFill>
                <a:latin typeface="Verdana" pitchFamily="-112" charset="0"/>
              </a:rPr>
              <a:t>Vidéo 2</a:t>
            </a:r>
          </a:p>
        </p:txBody>
      </p:sp>
      <p:sp>
        <p:nvSpPr>
          <p:cNvPr id="44048" name="Text Box 16"/>
          <p:cNvSpPr txBox="1">
            <a:spLocks noChangeArrowheads="1"/>
          </p:cNvSpPr>
          <p:nvPr/>
        </p:nvSpPr>
        <p:spPr bwMode="auto">
          <a:xfrm>
            <a:off x="6784975" y="5251450"/>
            <a:ext cx="611188" cy="212725"/>
          </a:xfrm>
          <a:prstGeom prst="rect">
            <a:avLst/>
          </a:prstGeom>
          <a:noFill/>
          <a:ln w="9525">
            <a:noFill/>
            <a:miter lim="800000"/>
            <a:headEnd/>
            <a:tailEnd/>
          </a:ln>
        </p:spPr>
        <p:txBody>
          <a:bodyPr wrap="none"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rgbClr val="80060D"/>
                </a:solidFill>
                <a:latin typeface="Verdana" pitchFamily="-112" charset="0"/>
                <a:ea typeface="Verdana" pitchFamily="-112" charset="0"/>
                <a:cs typeface="Verdana" pitchFamily="-112" charset="0"/>
              </a:rPr>
              <a:t>Vidéo 3</a:t>
            </a:r>
          </a:p>
        </p:txBody>
      </p:sp>
      <p:sp>
        <p:nvSpPr>
          <p:cNvPr id="44049" name="Text Box 18"/>
          <p:cNvSpPr txBox="1">
            <a:spLocks noChangeArrowheads="1"/>
          </p:cNvSpPr>
          <p:nvPr/>
        </p:nvSpPr>
        <p:spPr bwMode="auto">
          <a:xfrm>
            <a:off x="2286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7CA354E-3327-CA49-8C21-2C8D944F5DE0}"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15</a:t>
            </a:fld>
            <a:endParaRPr lang="en-GB" sz="1000" b="1">
              <a:solidFill>
                <a:srgbClr val="80060D"/>
              </a:solidFill>
              <a:latin typeface="Verdana" pitchFamily="-112" charset="0"/>
            </a:endParaRPr>
          </a:p>
        </p:txBody>
      </p:sp>
      <p:pic>
        <p:nvPicPr>
          <p:cNvPr id="44050" name="Picture 30" descr="videoss">
            <a:hlinkClick r:id="rId7" action="ppaction://hlinksldjump"/>
          </p:cNvPr>
          <p:cNvPicPr>
            <a:picLocks noChangeAspect="1" noChangeArrowheads="1"/>
          </p:cNvPicPr>
          <p:nvPr/>
        </p:nvPicPr>
        <p:blipFill>
          <a:blip r:embed="rId8"/>
          <a:srcRect/>
          <a:stretch>
            <a:fillRect/>
          </a:stretch>
        </p:blipFill>
        <p:spPr bwMode="auto">
          <a:xfrm>
            <a:off x="4508500" y="5175250"/>
            <a:ext cx="250825" cy="304800"/>
          </a:xfrm>
          <a:prstGeom prst="rect">
            <a:avLst/>
          </a:prstGeom>
          <a:noFill/>
          <a:ln w="9525">
            <a:noFill/>
            <a:miter lim="800000"/>
            <a:headEnd/>
            <a:tailEnd/>
          </a:ln>
        </p:spPr>
      </p:pic>
      <p:pic>
        <p:nvPicPr>
          <p:cNvPr id="44051" name="Picture 28" descr="videoss">
            <a:hlinkClick r:id="rId9" action="ppaction://hlinksldjump"/>
          </p:cNvPr>
          <p:cNvPicPr>
            <a:picLocks noChangeAspect="1" noChangeArrowheads="1"/>
          </p:cNvPicPr>
          <p:nvPr/>
        </p:nvPicPr>
        <p:blipFill>
          <a:blip r:embed="rId8"/>
          <a:srcRect/>
          <a:stretch>
            <a:fillRect/>
          </a:stretch>
        </p:blipFill>
        <p:spPr bwMode="auto">
          <a:xfrm>
            <a:off x="7454900" y="5143500"/>
            <a:ext cx="250825" cy="304800"/>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6082" name="Picture 1"/>
          <p:cNvPicPr>
            <a:picLocks noChangeAspect="1" noChangeArrowheads="1"/>
          </p:cNvPicPr>
          <p:nvPr/>
        </p:nvPicPr>
        <p:blipFill>
          <a:blip r:embed="rId4"/>
          <a:srcRect/>
          <a:stretch>
            <a:fillRect/>
          </a:stretch>
        </p:blipFill>
        <p:spPr bwMode="auto">
          <a:xfrm>
            <a:off x="6364288" y="1698625"/>
            <a:ext cx="1636712" cy="3559175"/>
          </a:xfrm>
          <a:prstGeom prst="rect">
            <a:avLst/>
          </a:prstGeom>
          <a:noFill/>
          <a:ln w="9525">
            <a:noFill/>
            <a:miter lim="800000"/>
            <a:headEnd/>
            <a:tailEnd/>
          </a:ln>
        </p:spPr>
      </p:pic>
      <p:pic>
        <p:nvPicPr>
          <p:cNvPr id="46083" name="Picture 2"/>
          <p:cNvPicPr>
            <a:picLocks noChangeAspect="1" noChangeArrowheads="1"/>
          </p:cNvPicPr>
          <p:nvPr/>
        </p:nvPicPr>
        <p:blipFill>
          <a:blip r:embed="rId5"/>
          <a:srcRect/>
          <a:stretch>
            <a:fillRect/>
          </a:stretch>
        </p:blipFill>
        <p:spPr bwMode="auto">
          <a:xfrm>
            <a:off x="3581400" y="1676400"/>
            <a:ext cx="1636713" cy="3559175"/>
          </a:xfrm>
          <a:prstGeom prst="rect">
            <a:avLst/>
          </a:prstGeom>
          <a:noFill/>
          <a:ln w="9525">
            <a:noFill/>
            <a:miter lim="800000"/>
            <a:headEnd/>
            <a:tailEnd/>
          </a:ln>
        </p:spPr>
      </p:pic>
      <p:pic>
        <p:nvPicPr>
          <p:cNvPr id="46084" name="Picture 3"/>
          <p:cNvPicPr>
            <a:picLocks noChangeAspect="1" noChangeArrowheads="1"/>
          </p:cNvPicPr>
          <p:nvPr/>
        </p:nvPicPr>
        <p:blipFill>
          <a:blip r:embed="rId6"/>
          <a:srcRect/>
          <a:stretch>
            <a:fillRect/>
          </a:stretch>
        </p:blipFill>
        <p:spPr bwMode="auto">
          <a:xfrm>
            <a:off x="609600" y="1676400"/>
            <a:ext cx="1698625" cy="3592513"/>
          </a:xfrm>
          <a:prstGeom prst="rect">
            <a:avLst/>
          </a:prstGeom>
          <a:noFill/>
          <a:ln w="9525">
            <a:noFill/>
            <a:miter lim="800000"/>
            <a:headEnd/>
            <a:tailEnd/>
          </a:ln>
        </p:spPr>
      </p:pic>
      <p:sp>
        <p:nvSpPr>
          <p:cNvPr id="46085" name="Text Box 4"/>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46086" name="Text Box 5"/>
          <p:cNvSpPr txBox="1">
            <a:spLocks noChangeArrowheads="1"/>
          </p:cNvSpPr>
          <p:nvPr/>
        </p:nvSpPr>
        <p:spPr bwMode="auto">
          <a:xfrm>
            <a:off x="304800" y="1295400"/>
            <a:ext cx="6248400" cy="282575"/>
          </a:xfrm>
          <a:prstGeom prst="rect">
            <a:avLst/>
          </a:prstGeom>
          <a:noFill/>
          <a:ln w="9525">
            <a:noFill/>
            <a:miter lim="800000"/>
            <a:headEnd/>
            <a:tailEnd/>
          </a:ln>
        </p:spPr>
        <p:txBody>
          <a:bodyPr lIns="90000" tIns="46800" rIns="90000" bIns="46800">
            <a:prstTxWarp prst="textNoShape">
              <a:avLst/>
            </a:prstTxWarp>
            <a:spAutoFit/>
          </a:bodyPr>
          <a:lstStyle/>
          <a:p>
            <a:pPr>
              <a:lnSpc>
                <a:spcPts val="1500"/>
              </a:lnSpc>
              <a:spcBef>
                <a:spcPts val="8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Le fonctionnement de </a:t>
            </a:r>
            <a:r>
              <a:rPr lang="en-GB" sz="1500" b="1">
                <a:solidFill>
                  <a:schemeClr val="tx1"/>
                </a:solidFill>
                <a:latin typeface="Verdana" pitchFamily="-112" charset="0"/>
              </a:rPr>
              <a:t>Ganimede</a:t>
            </a:r>
            <a:r>
              <a:rPr lang="en-GB" sz="1500" b="1" baseline="30000">
                <a:solidFill>
                  <a:schemeClr val="tx1"/>
                </a:solidFill>
                <a:latin typeface="Verdana" pitchFamily="-112" charset="0"/>
              </a:rPr>
              <a:t>®</a:t>
            </a:r>
          </a:p>
        </p:txBody>
      </p:sp>
      <p:sp>
        <p:nvSpPr>
          <p:cNvPr id="46087" name="Text Box 6"/>
          <p:cNvSpPr txBox="1">
            <a:spLocks noChangeArrowheads="1"/>
          </p:cNvSpPr>
          <p:nvPr/>
        </p:nvSpPr>
        <p:spPr bwMode="auto">
          <a:xfrm>
            <a:off x="304800" y="2362200"/>
            <a:ext cx="622300"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Bipasse</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fermé</a:t>
            </a:r>
          </a:p>
        </p:txBody>
      </p:sp>
      <p:sp>
        <p:nvSpPr>
          <p:cNvPr id="46088" name="Text Box 7"/>
          <p:cNvSpPr txBox="1">
            <a:spLocks noChangeArrowheads="1"/>
          </p:cNvSpPr>
          <p:nvPr/>
        </p:nvSpPr>
        <p:spPr bwMode="auto">
          <a:xfrm>
            <a:off x="2254250" y="4876800"/>
            <a:ext cx="1477963" cy="215900"/>
          </a:xfrm>
          <a:prstGeom prst="rect">
            <a:avLst/>
          </a:prstGeom>
          <a:noFill/>
          <a:ln w="9525">
            <a:noFill/>
            <a:miter lim="800000"/>
            <a:headEnd/>
            <a:tailEnd/>
          </a:ln>
        </p:spPr>
        <p:txBody>
          <a:bodyPr wrap="none"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latin typeface="Verdana" pitchFamily="-112" charset="0"/>
              </a:rPr>
              <a:t>Elimination des pépins</a:t>
            </a:r>
          </a:p>
        </p:txBody>
      </p:sp>
      <p:sp>
        <p:nvSpPr>
          <p:cNvPr id="46089" name="Text Box 8"/>
          <p:cNvSpPr txBox="1">
            <a:spLocks noChangeArrowheads="1"/>
          </p:cNvSpPr>
          <p:nvPr/>
        </p:nvSpPr>
        <p:spPr bwMode="auto">
          <a:xfrm>
            <a:off x="3184525" y="2362200"/>
            <a:ext cx="622300"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Bipasse</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fermé</a:t>
            </a:r>
          </a:p>
        </p:txBody>
      </p:sp>
      <p:sp>
        <p:nvSpPr>
          <p:cNvPr id="46090" name="Text Box 9"/>
          <p:cNvSpPr txBox="1">
            <a:spLocks noChangeArrowheads="1"/>
          </p:cNvSpPr>
          <p:nvPr/>
        </p:nvSpPr>
        <p:spPr bwMode="auto">
          <a:xfrm>
            <a:off x="6003925" y="2362200"/>
            <a:ext cx="622300"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Bipasse</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fermé</a:t>
            </a:r>
          </a:p>
        </p:txBody>
      </p:sp>
      <p:sp>
        <p:nvSpPr>
          <p:cNvPr id="46091" name="Text Box 10"/>
          <p:cNvSpPr txBox="1">
            <a:spLocks noChangeArrowheads="1"/>
          </p:cNvSpPr>
          <p:nvPr/>
        </p:nvSpPr>
        <p:spPr bwMode="auto">
          <a:xfrm>
            <a:off x="76200" y="5410200"/>
            <a:ext cx="3581400" cy="1258888"/>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Phase 4 DELESTAGE</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Cette baisse soudaine du niveau fait que le chapeau des marcs, saturé en liquide, se pose sur le diaphragme en entonnoir et cède toutes les substances nobles extraites des peaux, </a:t>
            </a:r>
            <a:r>
              <a:rPr lang="en-GB" sz="700" b="1">
                <a:latin typeface="Verdana" pitchFamily="-112" charset="0"/>
              </a:rPr>
              <a:t>en reproduisant ainsi la phase d’EGOUTTAGE STATIQUE du délestage</a:t>
            </a:r>
            <a:r>
              <a:rPr lang="en-GB" sz="700">
                <a:latin typeface="Verdana" pitchFamily="-112" charset="0"/>
              </a:rPr>
              <a:t>, dans un environnement contrôlé et sans nul emploi de pompes</a:t>
            </a:r>
            <a:r>
              <a:rPr lang="en-GB" sz="700">
                <a:solidFill>
                  <a:schemeClr val="tx1"/>
                </a:solidFill>
                <a:latin typeface="Verdana" pitchFamily="-112" charset="0"/>
              </a:rPr>
              <a:t>.</a:t>
            </a:r>
          </a:p>
          <a:p>
            <a:pPr>
              <a:lnSpc>
                <a:spcPct val="106000"/>
              </a:lnSpc>
              <a:buClr>
                <a:srgbClr val="000000"/>
              </a:buClr>
              <a:buSzPct val="29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b="1">
                <a:latin typeface="Verdana" pitchFamily="-112" charset="0"/>
              </a:rPr>
              <a:t>Le grand nombre de pépins accumulés sur le fond de la cuve peut alors être aisément exclu du processus d’extraction, en les évacuant à travers la soupape prévue sur le fond conique de la cuve</a:t>
            </a:r>
            <a:r>
              <a:rPr lang="en-GB" sz="700" b="1">
                <a:solidFill>
                  <a:schemeClr val="tx1"/>
                </a:solidFill>
                <a:latin typeface="Verdana" pitchFamily="-112" charset="0"/>
              </a:rPr>
              <a:t>.</a:t>
            </a:r>
          </a:p>
        </p:txBody>
      </p:sp>
      <p:sp>
        <p:nvSpPr>
          <p:cNvPr id="46092" name="Text Box 11"/>
          <p:cNvSpPr txBox="1">
            <a:spLocks noChangeArrowheads="1"/>
          </p:cNvSpPr>
          <p:nvPr/>
        </p:nvSpPr>
        <p:spPr bwMode="auto">
          <a:xfrm>
            <a:off x="3657600" y="5376863"/>
            <a:ext cx="2514600" cy="1404937"/>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Phase 5</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Une fois le bipasse refermé, la production constante de CO</a:t>
            </a:r>
            <a:r>
              <a:rPr lang="en-GB" sz="700" baseline="-20000">
                <a:latin typeface="Verdana" pitchFamily="-112" charset="0"/>
                <a:ea typeface="Verdana" pitchFamily="-112" charset="0"/>
                <a:cs typeface="Verdana" pitchFamily="-112" charset="0"/>
              </a:rPr>
              <a:t>2</a:t>
            </a:r>
            <a:r>
              <a:rPr lang="en-GB" sz="700">
                <a:latin typeface="Verdana" pitchFamily="-112" charset="0"/>
              </a:rPr>
              <a:t> pendant la fermentation fait que l’interstice se trouve à nouveau vite saturé et que le gaz reprend à pousser le chapeau vers le haut</a:t>
            </a:r>
            <a:r>
              <a:rPr lang="en-GB" sz="700">
                <a:solidFill>
                  <a:schemeClr val="tx1"/>
                </a:solidFill>
                <a:latin typeface="Verdana" pitchFamily="-112" charset="0"/>
              </a:rPr>
              <a:t>.</a:t>
            </a:r>
            <a:br>
              <a:rPr lang="en-GB" sz="700">
                <a:solidFill>
                  <a:schemeClr val="tx1"/>
                </a:solidFill>
                <a:latin typeface="Verdana" pitchFamily="-112" charset="0"/>
              </a:rPr>
            </a:br>
            <a:endParaRPr lang="en-GB" sz="700">
              <a:solidFill>
                <a:schemeClr val="tx1"/>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b="1">
                <a:latin typeface="Verdana" pitchFamily="-112" charset="0"/>
              </a:rPr>
              <a:t>Comme il n’y a pas encore de bulles qui mouvementent le chapeau, </a:t>
            </a:r>
            <a:r>
              <a:rPr lang="en-GB" sz="700" b="1">
                <a:latin typeface="Verdana" pitchFamily="-112" charset="0"/>
                <a:ea typeface="Verdana" pitchFamily="-112" charset="0"/>
                <a:cs typeface="Verdana" pitchFamily="-112" charset="0"/>
              </a:rPr>
              <a:t>l’action d’EGOUTTAGE STATIQUE se produit dans cette phase  aussi</a:t>
            </a:r>
            <a:r>
              <a:rPr lang="en-GB" sz="700" b="1">
                <a:solidFill>
                  <a:schemeClr val="tx1"/>
                </a:solidFill>
                <a:latin typeface="Verdana" pitchFamily="-112" charset="0"/>
              </a:rPr>
              <a:t>.</a:t>
            </a:r>
          </a:p>
          <a:p>
            <a:pPr>
              <a:spcBef>
                <a:spcPts val="3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b="1">
              <a:solidFill>
                <a:schemeClr val="tx1"/>
              </a:solidFill>
              <a:latin typeface="Verdana" pitchFamily="-112" charset="0"/>
            </a:endParaRPr>
          </a:p>
        </p:txBody>
      </p:sp>
      <p:sp>
        <p:nvSpPr>
          <p:cNvPr id="46093" name="AutoShape 12"/>
          <p:cNvSpPr>
            <a:spLocks noChangeArrowheads="1"/>
          </p:cNvSpPr>
          <p:nvPr/>
        </p:nvSpPr>
        <p:spPr bwMode="auto">
          <a:xfrm>
            <a:off x="6248400" y="5791200"/>
            <a:ext cx="2819400" cy="990600"/>
          </a:xfrm>
          <a:prstGeom prst="roundRect">
            <a:avLst>
              <a:gd name="adj" fmla="val 157"/>
            </a:avLst>
          </a:prstGeom>
          <a:solidFill>
            <a:srgbClr val="FFFFFF"/>
          </a:solidFill>
          <a:ln w="9525">
            <a:noFill/>
            <a:round/>
            <a:headEnd/>
            <a:tailEnd/>
          </a:ln>
        </p:spPr>
        <p:txBody>
          <a:bodyPr wrap="none" anchor="ctr">
            <a:prstTxWarp prst="textNoShape">
              <a:avLst/>
            </a:prstTxWarp>
          </a:bodyPr>
          <a:lstStyle/>
          <a:p>
            <a:endParaRPr lang="it-IT"/>
          </a:p>
        </p:txBody>
      </p:sp>
      <p:sp>
        <p:nvSpPr>
          <p:cNvPr id="46094" name="Text Box 13"/>
          <p:cNvSpPr txBox="1">
            <a:spLocks noChangeArrowheads="1"/>
          </p:cNvSpPr>
          <p:nvPr/>
        </p:nvSpPr>
        <p:spPr bwMode="auto">
          <a:xfrm>
            <a:off x="6172200" y="5368925"/>
            <a:ext cx="2819400" cy="126047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latin typeface="Verdana" pitchFamily="-112" charset="0"/>
              </a:rPr>
              <a:t>Phase 6 Le processus recommence</a:t>
            </a:r>
            <a:r>
              <a:rPr lang="en-GB" sz="1000" b="1">
                <a:solidFill>
                  <a:schemeClr val="tx1"/>
                </a:solidFill>
                <a:latin typeface="Verdana" pitchFamily="-112" charset="0"/>
              </a:rPr>
              <a:t>.</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Une fois que l’interstice est encore saturé en CO</a:t>
            </a:r>
            <a:r>
              <a:rPr lang="en-GB" sz="700" baseline="-20000">
                <a:latin typeface="Verdana" pitchFamily="-112" charset="0"/>
                <a:ea typeface="Verdana" pitchFamily="-112" charset="0"/>
                <a:cs typeface="Verdana" pitchFamily="-112" charset="0"/>
              </a:rPr>
              <a:t>2</a:t>
            </a:r>
            <a:r>
              <a:rPr lang="en-GB" sz="700">
                <a:latin typeface="Verdana" pitchFamily="-112" charset="0"/>
              </a:rPr>
              <a:t>, tout le processus recommence, en provoquant à nouveau les turbulences naturelles qui, en remuant délicatement le chapeau, empêchent qu’il ne se compacte et</a:t>
            </a:r>
            <a:r>
              <a:rPr lang="en-GB" sz="700" b="1">
                <a:latin typeface="Verdana" pitchFamily="-112" charset="0"/>
              </a:rPr>
              <a:t> </a:t>
            </a:r>
            <a:r>
              <a:rPr lang="en-GB" sz="700" b="1">
                <a:latin typeface="Verdana" pitchFamily="-112" charset="0"/>
                <a:ea typeface="Verdana" pitchFamily="-112" charset="0"/>
                <a:cs typeface="Verdana" pitchFamily="-112" charset="0"/>
              </a:rPr>
              <a:t>permettent une extraction efficace et non agressive des seules substances nobles.</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Il est maintenant possible de rouvrir le bipasse toutes les fois que l’on veut exercer une action plus vigoureuse sur le chapeau</a:t>
            </a:r>
            <a:r>
              <a:rPr lang="en-GB" sz="700">
                <a:solidFill>
                  <a:schemeClr val="tx1"/>
                </a:solidFill>
                <a:latin typeface="Verdana" pitchFamily="-112" charset="0"/>
              </a:rPr>
              <a:t>.</a:t>
            </a:r>
          </a:p>
        </p:txBody>
      </p:sp>
      <p:sp>
        <p:nvSpPr>
          <p:cNvPr id="46095" name="Text Box 14"/>
          <p:cNvSpPr txBox="1">
            <a:spLocks noChangeArrowheads="1"/>
          </p:cNvSpPr>
          <p:nvPr/>
        </p:nvSpPr>
        <p:spPr bwMode="auto">
          <a:xfrm>
            <a:off x="1066800" y="2590800"/>
            <a:ext cx="1066800" cy="215900"/>
          </a:xfrm>
          <a:prstGeom prst="rect">
            <a:avLst/>
          </a:prstGeom>
          <a:noFill/>
          <a:ln w="9525">
            <a:noFill/>
            <a:miter lim="800000"/>
            <a:headEnd/>
            <a:tailEnd/>
          </a:ln>
        </p:spPr>
        <p:txBody>
          <a:bodyPr lIns="90000" tIns="46800" rIns="90000" bIns="46800">
            <a:prstTxWarp prst="textNoShape">
              <a:avLst/>
            </a:prstTxWarp>
            <a:spAutoFit/>
          </a:bodyPr>
          <a:lstStyle/>
          <a:p>
            <a:pPr algn="ct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DELESTAGE</a:t>
            </a:r>
          </a:p>
        </p:txBody>
      </p:sp>
      <p:sp>
        <p:nvSpPr>
          <p:cNvPr id="46096" name="Text Box 15"/>
          <p:cNvSpPr txBox="1">
            <a:spLocks noChangeArrowheads="1"/>
          </p:cNvSpPr>
          <p:nvPr/>
        </p:nvSpPr>
        <p:spPr bwMode="auto">
          <a:xfrm>
            <a:off x="228600" y="66135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2B449B0E-8AF8-984E-9397-1009410F40BD}"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16</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48130" name="Picture 2" descr="/Users/Alberto/Desktop/Presentazioni 2012/Video Pwp/Filmato 2.mpg">
            <a:hlinkClick r:id="" action="ppaction://media"/>
          </p:cNvPr>
          <p:cNvPicPr/>
          <p:nvPr>
            <a:videoFile r:link="rId1"/>
          </p:nvPr>
        </p:nvPicPr>
        <p:blipFill>
          <a:blip r:embed="rId5"/>
          <a:srcRect/>
          <a:stretch>
            <a:fillRect/>
          </a:stretch>
        </p:blipFill>
        <p:spPr bwMode="auto">
          <a:xfrm>
            <a:off x="3886200" y="4495800"/>
            <a:ext cx="2590800" cy="1943100"/>
          </a:xfrm>
          <a:prstGeom prst="rect">
            <a:avLst/>
          </a:prstGeom>
          <a:solidFill>
            <a:srgbClr val="000000"/>
          </a:solidFill>
          <a:ln w="9525">
            <a:solidFill>
              <a:srgbClr val="000000"/>
            </a:solidFill>
            <a:miter lim="800000"/>
            <a:headEnd/>
            <a:tailEnd/>
          </a:ln>
        </p:spPr>
      </p:pic>
      <p:pic>
        <p:nvPicPr>
          <p:cNvPr id="48131" name="Picture 2"/>
          <p:cNvPicPr>
            <a:picLocks noChangeAspect="1" noChangeArrowheads="1"/>
          </p:cNvPicPr>
          <p:nvPr/>
        </p:nvPicPr>
        <p:blipFill>
          <a:blip r:embed="rId6"/>
          <a:srcRect/>
          <a:stretch>
            <a:fillRect/>
          </a:stretch>
        </p:blipFill>
        <p:spPr bwMode="auto">
          <a:xfrm>
            <a:off x="152400" y="2200275"/>
            <a:ext cx="2044700" cy="4324350"/>
          </a:xfrm>
          <a:prstGeom prst="rect">
            <a:avLst/>
          </a:prstGeom>
          <a:noFill/>
          <a:ln w="9525">
            <a:noFill/>
            <a:miter lim="800000"/>
            <a:headEnd/>
            <a:tailEnd/>
          </a:ln>
        </p:spPr>
      </p:pic>
      <p:sp>
        <p:nvSpPr>
          <p:cNvPr id="48132" name="Text Box 3"/>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48133" name="Text Box 4"/>
          <p:cNvSpPr txBox="1">
            <a:spLocks noChangeArrowheads="1"/>
          </p:cNvSpPr>
          <p:nvPr/>
        </p:nvSpPr>
        <p:spPr bwMode="auto">
          <a:xfrm>
            <a:off x="304800" y="1020763"/>
            <a:ext cx="6248400" cy="169227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E</a:t>
            </a:r>
            <a:r>
              <a:rPr lang="en-GB" sz="1600" b="1">
                <a:solidFill>
                  <a:srgbClr val="80060D"/>
                </a:solidFill>
                <a:latin typeface="Verdana" pitchFamily="-112" charset="0"/>
                <a:ea typeface="Verdana" pitchFamily="-112" charset="0"/>
                <a:cs typeface="Verdana" pitchFamily="-112" charset="0"/>
              </a:rPr>
              <a:t>xclusion des pépins du processus de vinification. Un atout exclusif de</a:t>
            </a:r>
            <a:r>
              <a:rPr lang="en-GB" sz="1600" b="1">
                <a:solidFill>
                  <a:srgbClr val="80060D"/>
                </a:solidFill>
                <a:latin typeface="Verdana" pitchFamily="-112" charset="0"/>
              </a:rPr>
              <a:t> </a:t>
            </a:r>
            <a:r>
              <a:rPr lang="en-GB" sz="1600" b="1">
                <a:solidFill>
                  <a:schemeClr val="tx1"/>
                </a:solidFill>
                <a:latin typeface="Verdana" pitchFamily="-112" charset="0"/>
              </a:rPr>
              <a:t>Ganimede</a:t>
            </a:r>
            <a:r>
              <a:rPr lang="en-GB" sz="1600" b="1" baseline="30000">
                <a:solidFill>
                  <a:schemeClr val="tx1"/>
                </a:solidFill>
                <a:latin typeface="Verdana" pitchFamily="-112" charset="0"/>
              </a:rPr>
              <a:t>®</a:t>
            </a:r>
            <a:r>
              <a:rPr lang="en-GB" sz="1600" b="1">
                <a:solidFill>
                  <a:schemeClr val="tx1"/>
                </a:solidFill>
                <a:latin typeface="Verdana" pitchFamily="-112" charset="0"/>
              </a:rPr>
              <a:t>.</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latin typeface="Verdana" pitchFamily="-112" charset="0"/>
                <a:ea typeface="Verdana" pitchFamily="-112" charset="0"/>
                <a:cs typeface="Verdana" pitchFamily="-112" charset="0"/>
              </a:rPr>
              <a:t>Ganimede®</a:t>
            </a:r>
            <a:r>
              <a:rPr lang="en-GB" sz="1200" b="1">
                <a:latin typeface="Verdana" pitchFamily="-112" charset="0"/>
              </a:rPr>
              <a:t> </a:t>
            </a:r>
            <a:r>
              <a:rPr lang="en-GB" sz="1200" b="1">
                <a:latin typeface="Verdana" pitchFamily="-112" charset="0"/>
                <a:ea typeface="Verdana" pitchFamily="-112" charset="0"/>
                <a:cs typeface="Verdana" pitchFamily="-112" charset="0"/>
              </a:rPr>
              <a:t>confirme son aptitude à encourager l’EXTRACTION SELECTIVE des seules substances nobles contenues dans les peaux</a:t>
            </a:r>
            <a:r>
              <a:rPr lang="en-GB" sz="1200" b="1">
                <a:solidFill>
                  <a:schemeClr val="tx1"/>
                </a:solidFill>
                <a:latin typeface="Verdana" pitchFamily="-112" charset="0"/>
              </a:rPr>
              <a:t>.</a:t>
            </a:r>
          </a:p>
          <a:p>
            <a:pPr>
              <a:lnSpc>
                <a:spcPts val="1800"/>
              </a:lnSpc>
              <a:spcBef>
                <a:spcPts val="62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200" b="1">
              <a:solidFill>
                <a:schemeClr val="tx1"/>
              </a:solidFill>
              <a:latin typeface="Verdana" pitchFamily="-112" charset="0"/>
            </a:endParaRPr>
          </a:p>
        </p:txBody>
      </p:sp>
      <p:sp>
        <p:nvSpPr>
          <p:cNvPr id="48134" name="Text Box 5"/>
          <p:cNvSpPr txBox="1">
            <a:spLocks noChangeArrowheads="1"/>
          </p:cNvSpPr>
          <p:nvPr/>
        </p:nvSpPr>
        <p:spPr bwMode="auto">
          <a:xfrm>
            <a:off x="58738" y="2940050"/>
            <a:ext cx="658812"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Bipasse </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fermé</a:t>
            </a:r>
          </a:p>
        </p:txBody>
      </p:sp>
      <p:sp>
        <p:nvSpPr>
          <p:cNvPr id="48135" name="Rectangle 6"/>
          <p:cNvSpPr>
            <a:spLocks noGrp="1" noChangeArrowheads="1"/>
          </p:cNvSpPr>
          <p:nvPr>
            <p:ph type="title"/>
          </p:nvPr>
        </p:nvSpPr>
        <p:spPr>
          <a:xfrm>
            <a:off x="6553200" y="1066800"/>
            <a:ext cx="2590800" cy="5159375"/>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8080"/>
                </a:solidFill>
                <a:latin typeface="Verdana" pitchFamily="-112" charset="0"/>
                <a:ea typeface="Verdana" pitchFamily="-112" charset="0"/>
                <a:cs typeface="Verdana" pitchFamily="-112" charset="0"/>
              </a:rPr>
              <a:t>Ganimede</a:t>
            </a:r>
            <a:r>
              <a:rPr lang="en-GB" sz="1000" b="1" baseline="31000">
                <a:solidFill>
                  <a:srgbClr val="808080"/>
                </a:solidFill>
                <a:latin typeface="Verdana" pitchFamily="-112" charset="0"/>
                <a:ea typeface="Verdana" pitchFamily="-112" charset="0"/>
                <a:cs typeface="Verdana" pitchFamily="-112" charset="0"/>
              </a:rPr>
              <a:t>®</a:t>
            </a:r>
            <a:r>
              <a:rPr lang="en-GB" sz="1000" b="1">
                <a:solidFill>
                  <a:srgbClr val="808080"/>
                </a:solidFill>
                <a:latin typeface="Verdana" pitchFamily="-112" charset="0"/>
              </a:rPr>
              <a:t>  </a:t>
            </a:r>
            <a:r>
              <a:rPr lang="en-GB" sz="1000" b="1">
                <a:solidFill>
                  <a:srgbClr val="808080"/>
                </a:solidFill>
                <a:latin typeface="Verdana" pitchFamily="-112" charset="0"/>
                <a:ea typeface="Verdana" pitchFamily="-112" charset="0"/>
                <a:cs typeface="Verdana" pitchFamily="-112" charset="0"/>
              </a:rPr>
              <a:t>est le seul fermenteur dans le monde entier qui permet de résoudre le problème des pépins dans la vinification.</a:t>
            </a:r>
            <a:r>
              <a:rPr lang="en-GB" sz="1000">
                <a:solidFill>
                  <a:srgbClr val="808080"/>
                </a:solidFill>
                <a:latin typeface="Verdana" pitchFamily="-112" charset="0"/>
              </a:rPr>
              <a:t> </a:t>
            </a:r>
            <a:br>
              <a:rPr lang="en-GB" sz="1000">
                <a:solidFill>
                  <a:srgbClr val="808080"/>
                </a:solidFill>
                <a:latin typeface="Verdana" pitchFamily="-112" charset="0"/>
              </a:rPr>
            </a:br>
            <a:r>
              <a:rPr lang="en-GB" sz="1000">
                <a:solidFill>
                  <a:srgbClr val="808080"/>
                </a:solidFill>
                <a:latin typeface="Verdana" pitchFamily="-112" charset="0"/>
              </a:rPr>
              <a:t/>
            </a:r>
            <a:br>
              <a:rPr lang="en-GB" sz="1000">
                <a:solidFill>
                  <a:srgbClr val="808080"/>
                </a:solidFill>
                <a:latin typeface="Verdana" pitchFamily="-112" charset="0"/>
              </a:rPr>
            </a:br>
            <a:r>
              <a:rPr lang="en-GB" sz="1000">
                <a:solidFill>
                  <a:srgbClr val="808080"/>
                </a:solidFill>
                <a:latin typeface="Verdana" pitchFamily="-112" charset="0"/>
              </a:rPr>
              <a:t>Les pépins (3-5% des marcs secs) sont souvent une source de tanins amers et agressifs. Suivant les années et les vignobles, les pépins sont une variable à considérer soigneusement. Dans les cuves traditionnelles, l’action mécanique et le lessivage produit par les remontages, combinés à l’action de la température et de l’alcool, décomposent la pellicule grasse qui renferme les pépins. Cela provoque le passage dans le moût-vin des substances contenues dans les pépins. Les pépins non mûr (qui peuvent être nombreux) vont ainsi céder leur patrimoine tannique, amer et agressif, au produit. Cela donne des vins peu élégants, astringents, avec des arômes herbacés et surtout des vins qui demandent des affinages beaucoup plus longs, ce qui comporte des coûts plus élevés et des retards dans la mise au marché.</a:t>
            </a:r>
          </a:p>
        </p:txBody>
      </p:sp>
      <p:sp>
        <p:nvSpPr>
          <p:cNvPr id="48136" name="Text Box 7"/>
          <p:cNvSpPr txBox="1">
            <a:spLocks noChangeArrowheads="1"/>
          </p:cNvSpPr>
          <p:nvPr/>
        </p:nvSpPr>
        <p:spPr bwMode="auto">
          <a:xfrm>
            <a:off x="2438400" y="5486400"/>
            <a:ext cx="1481138" cy="215900"/>
          </a:xfrm>
          <a:prstGeom prst="rect">
            <a:avLst/>
          </a:prstGeom>
          <a:noFill/>
          <a:ln w="9525">
            <a:noFill/>
            <a:miter lim="800000"/>
            <a:headEnd/>
            <a:tailEnd/>
          </a:ln>
        </p:spPr>
        <p:txBody>
          <a:bodyPr wrap="none"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latin typeface="Verdana" pitchFamily="-112" charset="0"/>
              </a:rPr>
              <a:t>Elimination des pépins</a:t>
            </a:r>
          </a:p>
        </p:txBody>
      </p:sp>
      <p:pic>
        <p:nvPicPr>
          <p:cNvPr id="48137" name="Picture 8"/>
          <p:cNvPicPr>
            <a:picLocks noChangeAspect="1" noChangeArrowheads="1"/>
          </p:cNvPicPr>
          <p:nvPr/>
        </p:nvPicPr>
        <p:blipFill>
          <a:blip r:embed="rId7"/>
          <a:srcRect/>
          <a:stretch>
            <a:fillRect/>
          </a:stretch>
        </p:blipFill>
        <p:spPr bwMode="auto">
          <a:xfrm>
            <a:off x="3886200" y="2271713"/>
            <a:ext cx="2590800" cy="2071687"/>
          </a:xfrm>
          <a:prstGeom prst="rect">
            <a:avLst/>
          </a:prstGeom>
          <a:noFill/>
          <a:ln w="9525">
            <a:noFill/>
            <a:miter lim="800000"/>
            <a:headEnd/>
            <a:tailEnd/>
          </a:ln>
        </p:spPr>
      </p:pic>
      <p:sp>
        <p:nvSpPr>
          <p:cNvPr id="48138" name="Text Box 9"/>
          <p:cNvSpPr txBox="1">
            <a:spLocks noChangeArrowheads="1"/>
          </p:cNvSpPr>
          <p:nvPr/>
        </p:nvSpPr>
        <p:spPr bwMode="auto">
          <a:xfrm>
            <a:off x="2286000" y="2205038"/>
            <a:ext cx="1600200" cy="981075"/>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SzPct val="29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solidFill>
                  <a:schemeClr val="tx1"/>
                </a:solidFill>
                <a:latin typeface="Verdana" pitchFamily="-112" charset="0"/>
              </a:rPr>
              <a:t>Les turbulences caractérisant le système Ganimede® provoquent la chute par gravité des pépins, qui s’amassent en grand nombre sur le fond du fermenteur. Si l’Oenologue le considère comme opportun, les pépins peuvent être aisément éliminés à travers la soupape prévue sur le fond de la cuve</a:t>
            </a:r>
          </a:p>
        </p:txBody>
      </p:sp>
      <p:sp>
        <p:nvSpPr>
          <p:cNvPr id="48139" name="Oval 10"/>
          <p:cNvSpPr>
            <a:spLocks noChangeArrowheads="1"/>
          </p:cNvSpPr>
          <p:nvPr/>
        </p:nvSpPr>
        <p:spPr bwMode="auto">
          <a:xfrm>
            <a:off x="457200" y="4800600"/>
            <a:ext cx="1828800" cy="1828800"/>
          </a:xfrm>
          <a:prstGeom prst="ellipse">
            <a:avLst/>
          </a:prstGeom>
          <a:noFill/>
          <a:ln w="57240" cap="rnd">
            <a:solidFill>
              <a:srgbClr val="99CC00"/>
            </a:solidFill>
            <a:prstDash val="sysDot"/>
            <a:round/>
            <a:headEnd/>
            <a:tailEnd/>
          </a:ln>
        </p:spPr>
        <p:txBody>
          <a:bodyPr wrap="none" anchor="ctr">
            <a:prstTxWarp prst="textNoShape">
              <a:avLst/>
            </a:prstTxWarp>
          </a:bodyPr>
          <a:lstStyle/>
          <a:p>
            <a:endParaRPr lang="it-IT"/>
          </a:p>
        </p:txBody>
      </p:sp>
      <p:sp>
        <p:nvSpPr>
          <p:cNvPr id="48140" name="Line 11"/>
          <p:cNvSpPr>
            <a:spLocks noChangeShapeType="1"/>
          </p:cNvSpPr>
          <p:nvPr/>
        </p:nvSpPr>
        <p:spPr bwMode="auto">
          <a:xfrm>
            <a:off x="2286000" y="5715000"/>
            <a:ext cx="2971800" cy="1588"/>
          </a:xfrm>
          <a:prstGeom prst="line">
            <a:avLst/>
          </a:prstGeom>
          <a:noFill/>
          <a:ln w="57240" cap="rnd">
            <a:solidFill>
              <a:srgbClr val="99CC00"/>
            </a:solidFill>
            <a:prstDash val="sysDot"/>
            <a:round/>
            <a:headEnd/>
            <a:tailEnd/>
          </a:ln>
        </p:spPr>
        <p:txBody>
          <a:bodyPr>
            <a:prstTxWarp prst="textNoShape">
              <a:avLst/>
            </a:prstTxWarp>
          </a:bodyPr>
          <a:lstStyle/>
          <a:p>
            <a:endParaRPr lang="it-IT"/>
          </a:p>
        </p:txBody>
      </p:sp>
      <p:sp>
        <p:nvSpPr>
          <p:cNvPr id="48141" name="Line 12"/>
          <p:cNvSpPr>
            <a:spLocks noChangeShapeType="1"/>
          </p:cNvSpPr>
          <p:nvPr/>
        </p:nvSpPr>
        <p:spPr bwMode="auto">
          <a:xfrm flipV="1">
            <a:off x="4191000" y="3641725"/>
            <a:ext cx="1588" cy="2089150"/>
          </a:xfrm>
          <a:prstGeom prst="line">
            <a:avLst/>
          </a:prstGeom>
          <a:noFill/>
          <a:ln w="57240" cap="rnd">
            <a:solidFill>
              <a:srgbClr val="99CC00"/>
            </a:solidFill>
            <a:prstDash val="sysDot"/>
            <a:round/>
            <a:headEnd/>
            <a:tailEnd/>
          </a:ln>
        </p:spPr>
        <p:txBody>
          <a:bodyPr>
            <a:prstTxWarp prst="textNoShape">
              <a:avLst/>
            </a:prstTxWarp>
          </a:bodyPr>
          <a:lstStyle/>
          <a:p>
            <a:endParaRPr lang="it-IT"/>
          </a:p>
        </p:txBody>
      </p:sp>
      <p:sp>
        <p:nvSpPr>
          <p:cNvPr id="48142" name="Line 13"/>
          <p:cNvSpPr>
            <a:spLocks noChangeShapeType="1"/>
          </p:cNvSpPr>
          <p:nvPr/>
        </p:nvSpPr>
        <p:spPr bwMode="auto">
          <a:xfrm>
            <a:off x="1219200" y="4335463"/>
            <a:ext cx="1588" cy="914400"/>
          </a:xfrm>
          <a:prstGeom prst="line">
            <a:avLst/>
          </a:prstGeom>
          <a:noFill/>
          <a:ln w="22320" cap="rnd">
            <a:solidFill>
              <a:srgbClr val="99CC00"/>
            </a:solidFill>
            <a:prstDash val="sysDot"/>
            <a:round/>
            <a:headEnd/>
            <a:tailEnd type="triangle" w="lg" len="lg"/>
          </a:ln>
        </p:spPr>
        <p:txBody>
          <a:bodyPr>
            <a:prstTxWarp prst="textNoShape">
              <a:avLst/>
            </a:prstTxWarp>
          </a:bodyPr>
          <a:lstStyle/>
          <a:p>
            <a:endParaRPr lang="it-IT"/>
          </a:p>
        </p:txBody>
      </p:sp>
      <p:sp>
        <p:nvSpPr>
          <p:cNvPr id="48143" name="Line 14"/>
          <p:cNvSpPr>
            <a:spLocks noChangeShapeType="1"/>
          </p:cNvSpPr>
          <p:nvPr/>
        </p:nvSpPr>
        <p:spPr bwMode="auto">
          <a:xfrm>
            <a:off x="1371600" y="4343400"/>
            <a:ext cx="1588" cy="914400"/>
          </a:xfrm>
          <a:prstGeom prst="line">
            <a:avLst/>
          </a:prstGeom>
          <a:noFill/>
          <a:ln w="22320" cap="rnd">
            <a:solidFill>
              <a:srgbClr val="99CC00"/>
            </a:solidFill>
            <a:prstDash val="sysDot"/>
            <a:round/>
            <a:headEnd/>
            <a:tailEnd type="triangle" w="lg" len="lg"/>
          </a:ln>
        </p:spPr>
        <p:txBody>
          <a:bodyPr>
            <a:prstTxWarp prst="textNoShape">
              <a:avLst/>
            </a:prstTxWarp>
          </a:bodyPr>
          <a:lstStyle/>
          <a:p>
            <a:endParaRPr lang="it-IT"/>
          </a:p>
        </p:txBody>
      </p:sp>
      <p:sp>
        <p:nvSpPr>
          <p:cNvPr id="48144" name="Line 15"/>
          <p:cNvSpPr>
            <a:spLocks noChangeShapeType="1"/>
          </p:cNvSpPr>
          <p:nvPr/>
        </p:nvSpPr>
        <p:spPr bwMode="auto">
          <a:xfrm>
            <a:off x="1524000" y="4335463"/>
            <a:ext cx="1588" cy="914400"/>
          </a:xfrm>
          <a:prstGeom prst="line">
            <a:avLst/>
          </a:prstGeom>
          <a:noFill/>
          <a:ln w="22320" cap="rnd">
            <a:solidFill>
              <a:srgbClr val="99CC00"/>
            </a:solidFill>
            <a:prstDash val="sysDot"/>
            <a:round/>
            <a:headEnd/>
            <a:tailEnd type="triangle" w="lg" len="lg"/>
          </a:ln>
        </p:spPr>
        <p:txBody>
          <a:bodyPr>
            <a:prstTxWarp prst="textNoShape">
              <a:avLst/>
            </a:prstTxWarp>
          </a:bodyPr>
          <a:lstStyle/>
          <a:p>
            <a:endParaRPr lang="it-IT"/>
          </a:p>
        </p:txBody>
      </p:sp>
      <p:sp>
        <p:nvSpPr>
          <p:cNvPr id="48145" name="Text Box 16"/>
          <p:cNvSpPr txBox="1">
            <a:spLocks noChangeArrowheads="1"/>
          </p:cNvSpPr>
          <p:nvPr/>
        </p:nvSpPr>
        <p:spPr bwMode="auto">
          <a:xfrm>
            <a:off x="228600" y="65373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31D67E1-7E3E-B64F-B770-A317003B056C}"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17</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childTnLst>
            <p:seq concurrent="1" nextAc="seek">
              <p:cTn id="2" restart="whenNotActive" fill="hold" evtFilter="cancelBubble" nodeType="interactiveSeq">
                <p:stCondLst>
                  <p:cond evt="onClick" delay="0">
                    <p:tgtEl>
                      <p:spTgt spid="4813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8130"/>
                                        </p:tgtEl>
                                      </p:cBhvr>
                                    </p:cmd>
                                  </p:childTnLst>
                                </p:cTn>
                              </p:par>
                            </p:childTnLst>
                          </p:cTn>
                        </p:par>
                      </p:childTnLst>
                    </p:cTn>
                  </p:par>
                </p:childTnLst>
              </p:cTn>
              <p:nextCondLst>
                <p:cond evt="onClick" delay="0">
                  <p:tgtEl>
                    <p:spTgt spid="48130"/>
                  </p:tgtEl>
                </p:cond>
              </p:nextCondLst>
            </p:seq>
            <p:video>
              <p:cMediaNode>
                <p:cTn id="7" fill="hold" display="0">
                  <p:stCondLst>
                    <p:cond delay="indefinite"/>
                  </p:stCondLst>
                  <p:endCondLst>
                    <p:cond evt="onNext" delay="0">
                      <p:tgtEl>
                        <p:sldTgt/>
                      </p:tgtEl>
                    </p:cond>
                    <p:cond evt="onPrev" delay="0">
                      <p:tgtEl>
                        <p:sldTgt/>
                      </p:tgtEl>
                    </p:cond>
                  </p:endCondLst>
                </p:cTn>
                <p:tgtEl>
                  <p:spTgt spid="48130"/>
                </p:tgtEl>
              </p:cMediaNode>
            </p:video>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0178" name="Text Box 1"/>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50179" name="Text Box 2"/>
          <p:cNvSpPr txBox="1">
            <a:spLocks noChangeArrowheads="1"/>
          </p:cNvSpPr>
          <p:nvPr/>
        </p:nvSpPr>
        <p:spPr bwMode="auto">
          <a:xfrm>
            <a:off x="304800" y="1143000"/>
            <a:ext cx="6248400" cy="714375"/>
          </a:xfrm>
          <a:prstGeom prst="rect">
            <a:avLst/>
          </a:prstGeom>
          <a:noFill/>
          <a:ln w="9525">
            <a:noFill/>
            <a:miter lim="800000"/>
            <a:headEnd/>
            <a:tailEnd/>
          </a:ln>
        </p:spPr>
        <p:txBody>
          <a:bodyPr lIns="90000" tIns="46800" rIns="90000" bIns="46800">
            <a:prstTxWarp prst="textNoShape">
              <a:avLst/>
            </a:prstTxWarp>
            <a:spAutoFit/>
          </a:bodyPr>
          <a:lstStyle/>
          <a:p>
            <a:pPr>
              <a:lnSpc>
                <a:spcPts val="2775"/>
              </a:lnSpc>
              <a:spcBef>
                <a:spcPts val="8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ea typeface="Verdana" pitchFamily="-112" charset="0"/>
                <a:cs typeface="Verdana" pitchFamily="-112" charset="0"/>
              </a:rPr>
              <a:t>De grands et petits fermenteurs Ganimede</a:t>
            </a:r>
            <a:r>
              <a:rPr lang="en-GB" sz="1600" b="1" baseline="28000">
                <a:solidFill>
                  <a:srgbClr val="80060D"/>
                </a:solidFill>
                <a:latin typeface="Verdana" pitchFamily="-112" charset="0"/>
                <a:ea typeface="Verdana" pitchFamily="-112" charset="0"/>
                <a:cs typeface="Verdana" pitchFamily="-112" charset="0"/>
              </a:rPr>
              <a:t>®</a:t>
            </a:r>
            <a:r>
              <a:rPr lang="en-GB" sz="1600" b="1">
                <a:solidFill>
                  <a:srgbClr val="80060D"/>
                </a:solidFill>
                <a:latin typeface="Verdana" pitchFamily="-112" charset="0"/>
                <a:ea typeface="Verdana" pitchFamily="-112" charset="0"/>
                <a:cs typeface="Verdana" pitchFamily="-112" charset="0"/>
              </a:rPr>
              <a:t>:</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Du vin bon dans une cuve grande!</a:t>
            </a:r>
          </a:p>
        </p:txBody>
      </p:sp>
      <p:sp>
        <p:nvSpPr>
          <p:cNvPr id="50180" name="Rectangle 3"/>
          <p:cNvSpPr>
            <a:spLocks noGrp="1" noChangeArrowheads="1"/>
          </p:cNvSpPr>
          <p:nvPr>
            <p:ph type="title"/>
          </p:nvPr>
        </p:nvSpPr>
        <p:spPr>
          <a:xfrm>
            <a:off x="5791200" y="1066800"/>
            <a:ext cx="3352800" cy="5159375"/>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8080"/>
                </a:solidFill>
                <a:latin typeface="Verdana" pitchFamily="-112" charset="0"/>
                <a:ea typeface="Verdana" pitchFamily="-112" charset="0"/>
                <a:cs typeface="Verdana" pitchFamily="-112" charset="0"/>
              </a:rPr>
              <a:t>Les grands succès remportés avec la série Ganimede</a:t>
            </a:r>
            <a:r>
              <a:rPr lang="en-GB" sz="1000" b="1" baseline="31000">
                <a:solidFill>
                  <a:srgbClr val="808080"/>
                </a:solidFill>
                <a:latin typeface="Verdana" pitchFamily="-112" charset="0"/>
                <a:ea typeface="Verdana" pitchFamily="-112" charset="0"/>
                <a:cs typeface="Verdana" pitchFamily="-112" charset="0"/>
              </a:rPr>
              <a:t>®</a:t>
            </a:r>
            <a:r>
              <a:rPr lang="en-GB" sz="1000" b="1">
                <a:solidFill>
                  <a:srgbClr val="808080"/>
                </a:solidFill>
                <a:latin typeface="Verdana" pitchFamily="-112" charset="0"/>
                <a:ea typeface="Verdana" pitchFamily="-112" charset="0"/>
                <a:cs typeface="Verdana" pitchFamily="-112" charset="0"/>
              </a:rPr>
              <a:t> Small (de 35 à 600 hectolitres) sont désormais largement confirmés pour la série Big (de 600 à 2000).</a:t>
            </a:r>
            <a:r>
              <a:rPr lang="en-GB" sz="1000">
                <a:solidFill>
                  <a:srgbClr val="808080"/>
                </a:solidFill>
                <a:latin typeface="Verdana" pitchFamily="-112" charset="0"/>
                <a:ea typeface="Verdana" pitchFamily="-112" charset="0"/>
                <a:cs typeface="Verdana" pitchFamily="-112" charset="0"/>
              </a:rPr>
              <a:t> </a:t>
            </a:r>
            <a:br>
              <a:rPr lang="en-GB" sz="1000">
                <a:solidFill>
                  <a:srgbClr val="808080"/>
                </a:solidFill>
                <a:latin typeface="Verdana" pitchFamily="-112" charset="0"/>
                <a:ea typeface="Verdana" pitchFamily="-112" charset="0"/>
                <a:cs typeface="Verdana" pitchFamily="-112" charset="0"/>
              </a:rPr>
            </a:br>
            <a:r>
              <a:rPr lang="en-GB" sz="1000">
                <a:solidFill>
                  <a:srgbClr val="808080"/>
                </a:solidFill>
                <a:latin typeface="Verdana" pitchFamily="-112" charset="0"/>
                <a:ea typeface="Verdana" pitchFamily="-112" charset="0"/>
                <a:cs typeface="Verdana" pitchFamily="-112" charset="0"/>
              </a:rPr>
              <a:t>À la différence des systèmes traditionnels, les dimensions des fermenteurs </a:t>
            </a:r>
            <a:r>
              <a:rPr lang="en-GB" sz="1000" b="1">
                <a:solidFill>
                  <a:srgbClr val="808080"/>
                </a:solidFill>
                <a:latin typeface="Verdana" pitchFamily="-112" charset="0"/>
                <a:ea typeface="Verdana" pitchFamily="-112" charset="0"/>
                <a:cs typeface="Verdana" pitchFamily="-112" charset="0"/>
              </a:rPr>
              <a:t>Ganimede</a:t>
            </a:r>
            <a:r>
              <a:rPr lang="en-GB" sz="1000" b="1" baseline="31000">
                <a:solidFill>
                  <a:srgbClr val="808080"/>
                </a:solidFill>
                <a:latin typeface="Verdana" pitchFamily="-112" charset="0"/>
                <a:ea typeface="Verdana" pitchFamily="-112" charset="0"/>
                <a:cs typeface="Verdana" pitchFamily="-112" charset="0"/>
              </a:rPr>
              <a:t>®</a:t>
            </a:r>
            <a:r>
              <a:rPr lang="en-GB" sz="1000">
                <a:solidFill>
                  <a:srgbClr val="808080"/>
                </a:solidFill>
                <a:latin typeface="Verdana" pitchFamily="-112" charset="0"/>
                <a:ea typeface="Verdana" pitchFamily="-112" charset="0"/>
                <a:cs typeface="Verdana" pitchFamily="-112" charset="0"/>
              </a:rPr>
              <a:t> n’affectent pas la qualité du produit final, puisque l’efficacité des turbulences typiques de ce système est proportionnelle à la capacité du fermenteur et à la masse fermentaire : si la cuve est plus grande, l’interstice aussi est plus grand, donc la quantité de </a:t>
            </a:r>
            <a:r>
              <a:rPr lang="en-GB" sz="1000">
                <a:solidFill>
                  <a:srgbClr val="808080"/>
                </a:solidFill>
                <a:latin typeface="Verdana" pitchFamily="-112" charset="0"/>
              </a:rPr>
              <a:t>CO</a:t>
            </a:r>
            <a:r>
              <a:rPr lang="en-GB" sz="1000" baseline="-25000">
                <a:solidFill>
                  <a:srgbClr val="808080"/>
                </a:solidFill>
                <a:latin typeface="Verdana" pitchFamily="-112" charset="0"/>
                <a:ea typeface="Verdana" pitchFamily="-112" charset="0"/>
                <a:cs typeface="Verdana" pitchFamily="-112" charset="0"/>
              </a:rPr>
              <a:t>2</a:t>
            </a:r>
            <a:r>
              <a:rPr lang="en-GB" sz="1000">
                <a:solidFill>
                  <a:srgbClr val="808080"/>
                </a:solidFill>
                <a:latin typeface="Verdana" pitchFamily="-112" charset="0"/>
              </a:rPr>
              <a:t> de </a:t>
            </a:r>
            <a:r>
              <a:rPr lang="en-GB" sz="1000">
                <a:solidFill>
                  <a:srgbClr val="808080"/>
                </a:solidFill>
                <a:latin typeface="Verdana" pitchFamily="-112" charset="0"/>
                <a:ea typeface="Verdana" pitchFamily="-112" charset="0"/>
                <a:cs typeface="Verdana" pitchFamily="-112" charset="0"/>
              </a:rPr>
              <a:t>fermentation est plus élevée, etc</a:t>
            </a:r>
            <a:r>
              <a:rPr lang="en-GB" sz="1000">
                <a:solidFill>
                  <a:srgbClr val="808080"/>
                </a:solidFill>
                <a:latin typeface="Verdana" pitchFamily="-112" charset="0"/>
              </a:rPr>
              <a:t>. </a:t>
            </a:r>
            <a:br>
              <a:rPr lang="en-GB" sz="1000">
                <a:solidFill>
                  <a:srgbClr val="808080"/>
                </a:solidFill>
                <a:latin typeface="Verdana" pitchFamily="-112" charset="0"/>
              </a:rPr>
            </a:br>
            <a:r>
              <a:rPr lang="en-GB" sz="1000" b="1">
                <a:solidFill>
                  <a:srgbClr val="808080"/>
                </a:solidFill>
                <a:latin typeface="Verdana" pitchFamily="-112" charset="0"/>
                <a:ea typeface="Verdana" pitchFamily="-112" charset="0"/>
                <a:cs typeface="Verdana" pitchFamily="-112" charset="0"/>
              </a:rPr>
              <a:t>Il est donc possible d’obtenir des résultats surprenants avec une cuve à 1.800 hectolitres au lieu qu’employer trois fermenteurs traditionnels à 600 hectolitres.</a:t>
            </a:r>
            <a:r>
              <a:rPr lang="en-GB" sz="1000">
                <a:solidFill>
                  <a:srgbClr val="808080"/>
                </a:solidFill>
                <a:latin typeface="Verdana" pitchFamily="-112" charset="0"/>
                <a:ea typeface="Verdana" pitchFamily="-112" charset="0"/>
                <a:cs typeface="Verdana" pitchFamily="-112" charset="0"/>
              </a:rPr>
              <a:t> </a:t>
            </a:r>
            <a:br>
              <a:rPr lang="en-GB" sz="1000">
                <a:solidFill>
                  <a:srgbClr val="808080"/>
                </a:solidFill>
                <a:latin typeface="Verdana" pitchFamily="-112" charset="0"/>
                <a:ea typeface="Verdana" pitchFamily="-112" charset="0"/>
                <a:cs typeface="Verdana" pitchFamily="-112" charset="0"/>
              </a:rPr>
            </a:br>
            <a:r>
              <a:rPr lang="en-GB" sz="1000">
                <a:solidFill>
                  <a:srgbClr val="808080"/>
                </a:solidFill>
                <a:latin typeface="Verdana" pitchFamily="-112" charset="0"/>
                <a:ea typeface="Verdana" pitchFamily="-112" charset="0"/>
                <a:cs typeface="Verdana" pitchFamily="-112" charset="0"/>
              </a:rPr>
              <a:t/>
            </a:r>
            <a:br>
              <a:rPr lang="en-GB" sz="1000">
                <a:solidFill>
                  <a:srgbClr val="808080"/>
                </a:solidFill>
                <a:latin typeface="Verdana" pitchFamily="-112" charset="0"/>
                <a:ea typeface="Verdana" pitchFamily="-112" charset="0"/>
                <a:cs typeface="Verdana" pitchFamily="-112" charset="0"/>
              </a:rPr>
            </a:br>
            <a:r>
              <a:rPr lang="en-GB" sz="1000" b="1">
                <a:solidFill>
                  <a:srgbClr val="808080"/>
                </a:solidFill>
                <a:latin typeface="Verdana" pitchFamily="-112" charset="0"/>
                <a:ea typeface="Verdana" pitchFamily="-112" charset="0"/>
                <a:cs typeface="Verdana" pitchFamily="-112" charset="0"/>
              </a:rPr>
              <a:t>Metodo Ganimede</a:t>
            </a:r>
            <a:r>
              <a:rPr lang="en-GB" sz="1000" b="1" baseline="31000">
                <a:solidFill>
                  <a:srgbClr val="808080"/>
                </a:solidFill>
                <a:latin typeface="Verdana" pitchFamily="-112" charset="0"/>
                <a:ea typeface="Verdana" pitchFamily="-112" charset="0"/>
                <a:cs typeface="Verdana" pitchFamily="-112" charset="0"/>
              </a:rPr>
              <a:t>®</a:t>
            </a:r>
            <a:r>
              <a:rPr lang="en-GB" sz="1000">
                <a:solidFill>
                  <a:srgbClr val="808080"/>
                </a:solidFill>
                <a:latin typeface="Verdana" pitchFamily="-112" charset="0"/>
              </a:rPr>
              <a:t> </a:t>
            </a:r>
            <a:r>
              <a:rPr lang="en-GB" sz="1000">
                <a:solidFill>
                  <a:srgbClr val="808080"/>
                </a:solidFill>
                <a:latin typeface="Verdana" pitchFamily="-112" charset="0"/>
                <a:ea typeface="Verdana" pitchFamily="-112" charset="0"/>
                <a:cs typeface="Verdana" pitchFamily="-112" charset="0"/>
              </a:rPr>
              <a:t>réussit à mélanger de manière homogène et efficace également des masses importantes de marcs, jusqu’à 2,5 mètres d’épaisseur, en exploitant 100% des baies présentes</a:t>
            </a:r>
            <a:r>
              <a:rPr lang="en-GB" sz="1000">
                <a:solidFill>
                  <a:srgbClr val="808080"/>
                </a:solidFill>
                <a:latin typeface="Verdana" pitchFamily="-112" charset="0"/>
              </a:rPr>
              <a:t>. </a:t>
            </a:r>
            <a:r>
              <a:rPr lang="en-GB" sz="1000">
                <a:solidFill>
                  <a:srgbClr val="808080"/>
                </a:solidFill>
                <a:latin typeface="Verdana" pitchFamily="-112" charset="0"/>
                <a:ea typeface="Verdana" pitchFamily="-112" charset="0"/>
                <a:cs typeface="Verdana" pitchFamily="-112" charset="0"/>
              </a:rPr>
              <a:t>Cela comporte une hausse de qualité considérable des vins produits dans de grands fermenteurs </a:t>
            </a:r>
            <a:r>
              <a:rPr lang="en-GB" sz="1000" b="1">
                <a:solidFill>
                  <a:srgbClr val="808080"/>
                </a:solidFill>
                <a:latin typeface="Verdana" pitchFamily="-112" charset="0"/>
                <a:ea typeface="Verdana" pitchFamily="-112" charset="0"/>
                <a:cs typeface="Verdana" pitchFamily="-112" charset="0"/>
              </a:rPr>
              <a:t>Ganimede</a:t>
            </a:r>
            <a:r>
              <a:rPr lang="en-GB" sz="1000" b="1" baseline="31000">
                <a:solidFill>
                  <a:srgbClr val="808080"/>
                </a:solidFill>
                <a:latin typeface="Verdana" pitchFamily="-112" charset="0"/>
                <a:ea typeface="Verdana" pitchFamily="-112" charset="0"/>
                <a:cs typeface="Verdana" pitchFamily="-112" charset="0"/>
              </a:rPr>
              <a:t>®</a:t>
            </a:r>
            <a:r>
              <a:rPr lang="en-GB" sz="1000">
                <a:solidFill>
                  <a:srgbClr val="808080"/>
                </a:solidFill>
                <a:latin typeface="Verdana" pitchFamily="-112" charset="0"/>
                <a:ea typeface="Verdana" pitchFamily="-112" charset="0"/>
                <a:cs typeface="Verdana" pitchFamily="-112" charset="0"/>
              </a:rPr>
              <a:t> par rapport aux vins produits dans de grandes cuves traditionnelles, à parité de qualité des raisins d’origine.</a:t>
            </a:r>
            <a:r>
              <a:rPr lang="en-GB" sz="1000">
                <a:solidFill>
                  <a:srgbClr val="808080"/>
                </a:solidFill>
                <a:latin typeface="Verdana" pitchFamily="-112" charset="0"/>
              </a:rPr>
              <a:t/>
            </a:r>
            <a:br>
              <a:rPr lang="en-GB" sz="1000">
                <a:solidFill>
                  <a:srgbClr val="808080"/>
                </a:solidFill>
                <a:latin typeface="Verdana" pitchFamily="-112" charset="0"/>
              </a:rPr>
            </a:br>
            <a:endParaRPr lang="en-GB" sz="1000">
              <a:solidFill>
                <a:srgbClr val="808080"/>
              </a:solidFill>
              <a:latin typeface="Verdana" pitchFamily="-112" charset="0"/>
            </a:endParaRPr>
          </a:p>
        </p:txBody>
      </p:sp>
      <p:pic>
        <p:nvPicPr>
          <p:cNvPr id="50181" name="Picture 4"/>
          <p:cNvPicPr>
            <a:picLocks noChangeAspect="1" noChangeArrowheads="1"/>
          </p:cNvPicPr>
          <p:nvPr/>
        </p:nvPicPr>
        <p:blipFill>
          <a:blip r:embed="rId4"/>
          <a:srcRect/>
          <a:stretch>
            <a:fillRect/>
          </a:stretch>
        </p:blipFill>
        <p:spPr bwMode="auto">
          <a:xfrm>
            <a:off x="304800" y="2286000"/>
            <a:ext cx="4800600" cy="3825875"/>
          </a:xfrm>
          <a:prstGeom prst="rect">
            <a:avLst/>
          </a:prstGeom>
          <a:noFill/>
          <a:ln w="9525">
            <a:noFill/>
            <a:miter lim="800000"/>
            <a:headEnd/>
            <a:tailEnd/>
          </a:ln>
        </p:spPr>
      </p:pic>
      <p:pic>
        <p:nvPicPr>
          <p:cNvPr id="50182" name="Picture 5"/>
          <p:cNvPicPr>
            <a:picLocks noChangeAspect="1" noChangeArrowheads="1"/>
          </p:cNvPicPr>
          <p:nvPr/>
        </p:nvPicPr>
        <p:blipFill>
          <a:blip r:embed="rId5"/>
          <a:srcRect/>
          <a:stretch>
            <a:fillRect/>
          </a:stretch>
        </p:blipFill>
        <p:spPr bwMode="auto">
          <a:xfrm>
            <a:off x="381000" y="1905000"/>
            <a:ext cx="1447800" cy="1373188"/>
          </a:xfrm>
          <a:prstGeom prst="rect">
            <a:avLst/>
          </a:prstGeom>
          <a:noFill/>
          <a:ln w="9525">
            <a:noFill/>
            <a:miter lim="800000"/>
            <a:headEnd/>
            <a:tailEnd/>
          </a:ln>
        </p:spPr>
      </p:pic>
      <p:sp>
        <p:nvSpPr>
          <p:cNvPr id="50183" name="Text Box 6"/>
          <p:cNvSpPr txBox="1">
            <a:spLocks noChangeArrowheads="1"/>
          </p:cNvSpPr>
          <p:nvPr/>
        </p:nvSpPr>
        <p:spPr bwMode="auto">
          <a:xfrm>
            <a:off x="228600" y="6248400"/>
            <a:ext cx="2514600" cy="401638"/>
          </a:xfrm>
          <a:prstGeom prst="rect">
            <a:avLst/>
          </a:prstGeom>
          <a:noFill/>
          <a:ln w="9525">
            <a:noFill/>
            <a:miter lim="800000"/>
            <a:headEnd/>
            <a:tailEnd/>
          </a:ln>
        </p:spPr>
        <p:txBody>
          <a:bodyPr lIns="90000" tIns="46800" rIns="90000" bIns="46800">
            <a:prstTxWarp prst="textNoShape">
              <a:avLst/>
            </a:prstTxWarp>
            <a:spAutoFit/>
          </a:bodyPr>
          <a:lstStyle/>
          <a:p>
            <a:pPr>
              <a:spcBef>
                <a:spcPts val="112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b="1">
                <a:solidFill>
                  <a:schemeClr val="tx1"/>
                </a:solidFill>
                <a:latin typeface="Verdana" pitchFamily="-112" charset="0"/>
              </a:rPr>
              <a:t>De 30 hl…</a:t>
            </a:r>
          </a:p>
        </p:txBody>
      </p:sp>
      <p:sp>
        <p:nvSpPr>
          <p:cNvPr id="50184" name="Text Box 7"/>
          <p:cNvSpPr txBox="1">
            <a:spLocks noChangeArrowheads="1"/>
          </p:cNvSpPr>
          <p:nvPr/>
        </p:nvSpPr>
        <p:spPr bwMode="auto">
          <a:xfrm>
            <a:off x="3048000" y="6248400"/>
            <a:ext cx="2209800" cy="401638"/>
          </a:xfrm>
          <a:prstGeom prst="rect">
            <a:avLst/>
          </a:prstGeom>
          <a:noFill/>
          <a:ln w="9525">
            <a:noFill/>
            <a:miter lim="800000"/>
            <a:headEnd/>
            <a:tailEnd/>
          </a:ln>
        </p:spPr>
        <p:txBody>
          <a:bodyPr lIns="90000" tIns="46800" rIns="90000" bIns="46800">
            <a:prstTxWarp prst="textNoShape">
              <a:avLst/>
            </a:prstTxWarp>
            <a:spAutoFit/>
          </a:bodyPr>
          <a:lstStyle/>
          <a:p>
            <a:pPr>
              <a:spcBef>
                <a:spcPts val="112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b="1">
                <a:solidFill>
                  <a:schemeClr val="tx1"/>
                </a:solidFill>
                <a:latin typeface="Verdana" pitchFamily="-112" charset="0"/>
              </a:rPr>
              <a:t>…à 2.000 hl!</a:t>
            </a:r>
          </a:p>
        </p:txBody>
      </p:sp>
      <p:sp>
        <p:nvSpPr>
          <p:cNvPr id="50185" name="Line 8"/>
          <p:cNvSpPr>
            <a:spLocks noChangeShapeType="1"/>
          </p:cNvSpPr>
          <p:nvPr/>
        </p:nvSpPr>
        <p:spPr bwMode="auto">
          <a:xfrm flipV="1">
            <a:off x="1066800" y="3565525"/>
            <a:ext cx="2743200" cy="1614488"/>
          </a:xfrm>
          <a:prstGeom prst="line">
            <a:avLst/>
          </a:prstGeom>
          <a:noFill/>
          <a:ln w="101520">
            <a:solidFill>
              <a:srgbClr val="2394FF"/>
            </a:solidFill>
            <a:round/>
            <a:headEnd/>
            <a:tailEnd type="triangle" w="lg" len="lg"/>
          </a:ln>
        </p:spPr>
        <p:txBody>
          <a:bodyPr>
            <a:prstTxWarp prst="textNoShape">
              <a:avLst/>
            </a:prstTxWarp>
          </a:bodyPr>
          <a:lstStyle/>
          <a:p>
            <a:endParaRPr lang="it-IT"/>
          </a:p>
        </p:txBody>
      </p:sp>
      <p:sp>
        <p:nvSpPr>
          <p:cNvPr id="50186" name="Text Box 9"/>
          <p:cNvSpPr txBox="1">
            <a:spLocks noChangeArrowheads="1"/>
          </p:cNvSpPr>
          <p:nvPr/>
        </p:nvSpPr>
        <p:spPr bwMode="auto">
          <a:xfrm>
            <a:off x="1905000" y="1828800"/>
            <a:ext cx="1676400" cy="639763"/>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spcBef>
                <a:spcPts val="3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solidFill>
                  <a:schemeClr val="tx1"/>
                </a:solidFill>
                <a:latin typeface="Verdana" pitchFamily="-112" charset="0"/>
                <a:ea typeface="Verdana" pitchFamily="-112" charset="0"/>
                <a:cs typeface="Verdana" pitchFamily="-112" charset="0"/>
              </a:rPr>
              <a:t>Le plus grand fermenteur </a:t>
            </a:r>
            <a:r>
              <a:rPr lang="en-GB" sz="700" b="1">
                <a:solidFill>
                  <a:schemeClr val="tx1"/>
                </a:solidFill>
                <a:latin typeface="Verdana" pitchFamily="-112" charset="0"/>
                <a:ea typeface="Verdana" pitchFamily="-112" charset="0"/>
                <a:cs typeface="Verdana" pitchFamily="-112" charset="0"/>
              </a:rPr>
              <a:t>Ganimede</a:t>
            </a:r>
            <a:r>
              <a:rPr lang="en-GB" sz="700" b="1" baseline="28000">
                <a:solidFill>
                  <a:schemeClr val="tx1"/>
                </a:solidFill>
                <a:latin typeface="Verdana" pitchFamily="-112" charset="0"/>
                <a:ea typeface="Verdana" pitchFamily="-112" charset="0"/>
                <a:cs typeface="Verdana" pitchFamily="-112" charset="0"/>
              </a:rPr>
              <a:t>®</a:t>
            </a:r>
            <a:r>
              <a:rPr lang="en-GB" sz="700">
                <a:solidFill>
                  <a:schemeClr val="tx1"/>
                </a:solidFill>
                <a:latin typeface="Verdana" pitchFamily="-112" charset="0"/>
                <a:ea typeface="Verdana" pitchFamily="-112" charset="0"/>
                <a:cs typeface="Verdana" pitchFamily="-112" charset="0"/>
              </a:rPr>
              <a:t> dans le monde:</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solidFill>
                  <a:schemeClr val="tx1"/>
                </a:solidFill>
                <a:latin typeface="Verdana" pitchFamily="-112" charset="0"/>
              </a:rPr>
              <a:t>15 mètres de haut, 5 mètres de diamètre, plus de 2.000 hectolitres de capacité.</a:t>
            </a:r>
          </a:p>
        </p:txBody>
      </p:sp>
      <p:sp>
        <p:nvSpPr>
          <p:cNvPr id="50187" name="Text Box 10"/>
          <p:cNvSpPr txBox="1">
            <a:spLocks noChangeArrowheads="1"/>
          </p:cNvSpPr>
          <p:nvPr/>
        </p:nvSpPr>
        <p:spPr bwMode="auto">
          <a:xfrm>
            <a:off x="152400" y="66135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D0E05D5-566D-8C48-8E2D-30A7B291E664}"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18</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2226" name="Rectangle 1"/>
          <p:cNvSpPr>
            <a:spLocks noGrp="1" noChangeArrowheads="1"/>
          </p:cNvSpPr>
          <p:nvPr>
            <p:ph type="title"/>
          </p:nvPr>
        </p:nvSpPr>
        <p:spPr>
          <a:xfrm>
            <a:off x="2971800" y="3810000"/>
            <a:ext cx="6019800" cy="1143000"/>
          </a:xfrm>
        </p:spPr>
        <p:txBody>
          <a:bodyPr lIns="91440" tIns="45720" rIns="91440" bIns="45720"/>
          <a:lstStyle/>
          <a:p>
            <a:pPr algn="l">
              <a:lnSpc>
                <a:spcPts val="2563"/>
              </a:lnSpc>
              <a:buClr>
                <a:srgbClr val="80060D"/>
              </a:buClr>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a:solidFill>
                  <a:srgbClr val="80060D"/>
                </a:solidFill>
                <a:latin typeface="Verdana" pitchFamily="-112" charset="0"/>
              </a:rPr>
              <a:t>4. Le délestage selon Ganimede</a:t>
            </a:r>
            <a:r>
              <a:rPr lang="en-GB" sz="2400" b="1" baseline="30000">
                <a:solidFill>
                  <a:srgbClr val="80060D"/>
                </a:solidFill>
                <a:latin typeface="Verdana" pitchFamily="-112" charset="0"/>
              </a:rPr>
              <a:t>®</a:t>
            </a:r>
            <a:br>
              <a:rPr lang="en-GB" sz="2400" b="1" baseline="30000">
                <a:solidFill>
                  <a:srgbClr val="80060D"/>
                </a:solidFill>
                <a:latin typeface="Verdana" pitchFamily="-112" charset="0"/>
              </a:rPr>
            </a:br>
            <a:r>
              <a:rPr lang="en-GB" sz="1800">
                <a:latin typeface="Verdana" pitchFamily="-112" charset="0"/>
              </a:rPr>
              <a:t>De la tradition à l'innovation.</a:t>
            </a:r>
          </a:p>
        </p:txBody>
      </p:sp>
      <p:sp>
        <p:nvSpPr>
          <p:cNvPr id="52227"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EA607D28-2F01-3A46-8A0D-CCAD3293FD62}"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19</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434" name="Rectangle 1"/>
          <p:cNvSpPr>
            <a:spLocks noGrp="1" noChangeArrowheads="1"/>
          </p:cNvSpPr>
          <p:nvPr>
            <p:ph type="title"/>
          </p:nvPr>
        </p:nvSpPr>
        <p:spPr>
          <a:xfrm>
            <a:off x="2971800" y="3802063"/>
            <a:ext cx="6019800" cy="1160462"/>
          </a:xfrm>
        </p:spPr>
        <p:txBody>
          <a:bodyPr lIns="91440" tIns="45720" rIns="91440" bIns="45720"/>
          <a:lstStyle/>
          <a:p>
            <a:pPr algn="l">
              <a:lnSpc>
                <a:spcPts val="2563"/>
              </a:lnSpc>
              <a:buClr>
                <a:srgbClr val="80060D"/>
              </a:buClr>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a:solidFill>
                  <a:srgbClr val="80060D"/>
                </a:solidFill>
                <a:latin typeface="Verdana" pitchFamily="-112" charset="0"/>
              </a:rPr>
              <a:t>1.Des raisins au vin, avec du bon sens.</a:t>
            </a:r>
            <a:br>
              <a:rPr lang="en-GB" sz="2400" b="1">
                <a:solidFill>
                  <a:srgbClr val="80060D"/>
                </a:solidFill>
                <a:latin typeface="Verdana" pitchFamily="-112" charset="0"/>
              </a:rPr>
            </a:br>
            <a:r>
              <a:rPr lang="en-GB" sz="1800">
                <a:latin typeface="Verdana" pitchFamily="-112" charset="0"/>
              </a:rPr>
              <a:t>Des procédés efficaces et souples.</a:t>
            </a:r>
          </a:p>
        </p:txBody>
      </p:sp>
      <p:sp>
        <p:nvSpPr>
          <p:cNvPr id="18435" name="Text Box 2"/>
          <p:cNvSpPr txBox="1">
            <a:spLocks noChangeArrowheads="1"/>
          </p:cNvSpPr>
          <p:nvPr/>
        </p:nvSpPr>
        <p:spPr bwMode="auto">
          <a:xfrm>
            <a:off x="381000" y="63087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09B54E0C-BDA3-0A4C-8D29-2892F404C070}"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54274" name="Text Box 1"/>
          <p:cNvSpPr txBox="1">
            <a:spLocks noChangeArrowheads="1"/>
          </p:cNvSpPr>
          <p:nvPr/>
        </p:nvSpPr>
        <p:spPr bwMode="auto">
          <a:xfrm>
            <a:off x="152400" y="2057400"/>
            <a:ext cx="2133600" cy="3514725"/>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b="1">
                <a:latin typeface="Verdana" pitchFamily="-112" charset="0"/>
              </a:rPr>
              <a:t>Délestage et oxygénation du moût</a:t>
            </a:r>
            <a:r>
              <a:rPr lang="en-GB" sz="700" b="1">
                <a:solidFill>
                  <a:schemeClr val="tx1"/>
                </a:solidFill>
                <a:latin typeface="Verdana" pitchFamily="-112" charset="0"/>
              </a:rPr>
              <a:t>.</a:t>
            </a:r>
          </a:p>
          <a:p>
            <a:pPr>
              <a:lnSpc>
                <a:spcPts val="975"/>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L’oxygénation de la masse liquide recommandée par le protocole de l’ICV de Montpellier sur la technique du délestage, peut se faire avec </a:t>
            </a:r>
            <a:r>
              <a:rPr lang="en-GB" sz="700" b="1">
                <a:latin typeface="Verdana" pitchFamily="-112" charset="0"/>
                <a:ea typeface="Verdana" pitchFamily="-112" charset="0"/>
                <a:cs typeface="Verdana" pitchFamily="-112" charset="0"/>
              </a:rPr>
              <a:t>Ganimede</a:t>
            </a:r>
            <a:r>
              <a:rPr lang="en-GB" sz="700" b="1" baseline="28000">
                <a:latin typeface="Verdana" pitchFamily="-112" charset="0"/>
                <a:ea typeface="Verdana" pitchFamily="-112" charset="0"/>
                <a:cs typeface="Verdana" pitchFamily="-112" charset="0"/>
              </a:rPr>
              <a:t>®</a:t>
            </a:r>
            <a:r>
              <a:rPr lang="en-GB" sz="700">
                <a:latin typeface="Verdana" pitchFamily="-112" charset="0"/>
              </a:rPr>
              <a:t>, au gré de l’Oenologue, de manière contrôlée et scientifique à travers l’introduction de O</a:t>
            </a:r>
            <a:r>
              <a:rPr lang="en-GB" sz="700" baseline="-20000">
                <a:latin typeface="Verdana" pitchFamily="-112" charset="0"/>
                <a:ea typeface="Verdana" pitchFamily="-112" charset="0"/>
                <a:cs typeface="Verdana" pitchFamily="-112" charset="0"/>
              </a:rPr>
              <a:t>2</a:t>
            </a:r>
            <a:r>
              <a:rPr lang="en-GB" sz="700">
                <a:latin typeface="Verdana" pitchFamily="-112" charset="0"/>
              </a:rPr>
              <a:t> au moyen de la soupape prévue pour les gaz techniques</a:t>
            </a:r>
            <a:r>
              <a:rPr lang="en-GB" sz="700">
                <a:solidFill>
                  <a:schemeClr val="tx1"/>
                </a:solidFill>
                <a:latin typeface="Verdana" pitchFamily="-112" charset="0"/>
              </a:rPr>
              <a:t>.</a:t>
            </a:r>
          </a:p>
          <a:p>
            <a:pPr>
              <a:lnSpc>
                <a:spcPts val="975"/>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De cette manière seulement, le gaz introduit reste emprisonné dans l’interstice en contact avec le liquide dans les quantités et pour les délais voulus, suivant les indications précisées par l’Oenologue</a:t>
            </a:r>
            <a:r>
              <a:rPr lang="en-GB" sz="700">
                <a:solidFill>
                  <a:schemeClr val="tx1"/>
                </a:solidFill>
                <a:latin typeface="Verdana" pitchFamily="-112" charset="0"/>
              </a:rPr>
              <a:t>.</a:t>
            </a:r>
          </a:p>
          <a:p>
            <a:pPr>
              <a:lnSpc>
                <a:spcPts val="975"/>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a:p>
            <a:pPr>
              <a:lnSpc>
                <a:spcPts val="975"/>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a:p>
            <a:pPr>
              <a:lnSpc>
                <a:spcPts val="975"/>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a:p>
            <a:pPr>
              <a:lnSpc>
                <a:spcPct val="101000"/>
              </a:lnSpc>
              <a:buClr>
                <a:srgbClr val="BBE0E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b="1">
                <a:solidFill>
                  <a:srgbClr val="BBE0E3"/>
                </a:solidFill>
                <a:latin typeface="Verdana" pitchFamily="-112" charset="0"/>
              </a:rPr>
              <a:t>O</a:t>
            </a:r>
            <a:r>
              <a:rPr lang="en-GB" sz="2000" b="1" baseline="-25000">
                <a:solidFill>
                  <a:srgbClr val="BBE0E3"/>
                </a:solidFill>
                <a:latin typeface="Verdana" pitchFamily="-112" charset="0"/>
              </a:rPr>
              <a:t>2</a:t>
            </a:r>
          </a:p>
          <a:p>
            <a:pPr>
              <a:lnSpc>
                <a:spcPts val="975"/>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a:p>
            <a:pPr>
              <a:lnSpc>
                <a:spcPts val="975"/>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(Voir chapitre </a:t>
            </a:r>
            <a:r>
              <a:rPr lang="en-GB" sz="700" b="1">
                <a:latin typeface="Verdana" pitchFamily="-112" charset="0"/>
                <a:ea typeface="Verdana" pitchFamily="-112" charset="0"/>
                <a:cs typeface="Verdana" pitchFamily="-112" charset="0"/>
              </a:rPr>
              <a:t>EMPLOI DES GAZ TECHNIQUES</a:t>
            </a:r>
            <a:r>
              <a:rPr lang="en-GB" sz="700">
                <a:latin typeface="Verdana" pitchFamily="-112" charset="0"/>
              </a:rPr>
              <a:t>)</a:t>
            </a:r>
          </a:p>
        </p:txBody>
      </p:sp>
      <p:pic>
        <p:nvPicPr>
          <p:cNvPr id="54275" name="Picture 2"/>
          <p:cNvPicPr>
            <a:picLocks noChangeAspect="1" noChangeArrowheads="1"/>
          </p:cNvPicPr>
          <p:nvPr/>
        </p:nvPicPr>
        <p:blipFill>
          <a:blip r:embed="rId5"/>
          <a:srcRect/>
          <a:stretch>
            <a:fillRect/>
          </a:stretch>
        </p:blipFill>
        <p:spPr bwMode="auto">
          <a:xfrm>
            <a:off x="2222500" y="1981200"/>
            <a:ext cx="2044700" cy="4324350"/>
          </a:xfrm>
          <a:prstGeom prst="rect">
            <a:avLst/>
          </a:prstGeom>
          <a:noFill/>
          <a:ln w="9525">
            <a:noFill/>
            <a:miter lim="800000"/>
            <a:headEnd/>
            <a:tailEnd/>
          </a:ln>
        </p:spPr>
      </p:pic>
      <p:sp>
        <p:nvSpPr>
          <p:cNvPr id="54276" name="Text Box 3"/>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4.Le délestage selon Ganimede</a:t>
            </a:r>
            <a:r>
              <a:rPr lang="en-GB" sz="1000" b="1" baseline="30000">
                <a:solidFill>
                  <a:srgbClr val="80060D"/>
                </a:solidFill>
                <a:latin typeface="Verdana" pitchFamily="-112" charset="0"/>
              </a:rPr>
              <a:t>®</a:t>
            </a:r>
          </a:p>
        </p:txBody>
      </p:sp>
      <p:sp>
        <p:nvSpPr>
          <p:cNvPr id="54277" name="Text Box 4"/>
          <p:cNvSpPr txBox="1">
            <a:spLocks noChangeArrowheads="1"/>
          </p:cNvSpPr>
          <p:nvPr/>
        </p:nvSpPr>
        <p:spPr bwMode="auto">
          <a:xfrm>
            <a:off x="304800" y="1143000"/>
            <a:ext cx="6248400" cy="341313"/>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875"/>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Les atouts du“Délestage” avec </a:t>
            </a:r>
            <a:r>
              <a:rPr lang="en-GB" sz="1600" b="1">
                <a:solidFill>
                  <a:schemeClr val="tx1"/>
                </a:solidFill>
                <a:latin typeface="Verdana" pitchFamily="-112" charset="0"/>
              </a:rPr>
              <a:t>Metodo Ganimede</a:t>
            </a:r>
            <a:r>
              <a:rPr lang="en-GB" sz="1600" b="1" baseline="30000">
                <a:solidFill>
                  <a:schemeClr val="tx1"/>
                </a:solidFill>
                <a:latin typeface="Verdana" pitchFamily="-112" charset="0"/>
              </a:rPr>
              <a:t>®</a:t>
            </a:r>
          </a:p>
        </p:txBody>
      </p:sp>
      <p:sp>
        <p:nvSpPr>
          <p:cNvPr id="54278" name="Text Box 6"/>
          <p:cNvSpPr txBox="1">
            <a:spLocks noChangeArrowheads="1"/>
          </p:cNvSpPr>
          <p:nvPr/>
        </p:nvSpPr>
        <p:spPr bwMode="auto">
          <a:xfrm>
            <a:off x="2133600" y="2895600"/>
            <a:ext cx="625475" cy="336550"/>
          </a:xfrm>
          <a:prstGeom prst="rect">
            <a:avLst/>
          </a:prstGeom>
          <a:noFill/>
          <a:ln w="9525">
            <a:noFill/>
            <a:miter lim="800000"/>
            <a:headEnd/>
            <a:tailEnd/>
          </a:ln>
        </p:spPr>
        <p:txBody>
          <a:bodyPr wrap="none"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Bipasse</a:t>
            </a:r>
          </a:p>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fermé</a:t>
            </a:r>
          </a:p>
        </p:txBody>
      </p:sp>
      <p:sp>
        <p:nvSpPr>
          <p:cNvPr id="54279" name="Text Box 7"/>
          <p:cNvSpPr txBox="1">
            <a:spLocks noChangeArrowheads="1"/>
          </p:cNvSpPr>
          <p:nvPr/>
        </p:nvSpPr>
        <p:spPr bwMode="auto">
          <a:xfrm>
            <a:off x="3101975" y="6096000"/>
            <a:ext cx="828675" cy="344488"/>
          </a:xfrm>
          <a:prstGeom prst="rect">
            <a:avLst/>
          </a:prstGeom>
          <a:noFill/>
          <a:ln w="9525">
            <a:noFill/>
            <a:miter lim="800000"/>
            <a:headEnd/>
            <a:tailEnd/>
          </a:ln>
        </p:spPr>
        <p:txBody>
          <a:bodyPr wrap="none"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ea typeface="Verdana" pitchFamily="-112" charset="0"/>
                <a:cs typeface="Verdana" pitchFamily="-112" charset="0"/>
              </a:rPr>
              <a:t>Elimination</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des pépins</a:t>
            </a:r>
          </a:p>
        </p:txBody>
      </p:sp>
      <p:sp>
        <p:nvSpPr>
          <p:cNvPr id="54280" name="Oval 8"/>
          <p:cNvSpPr>
            <a:spLocks noChangeArrowheads="1"/>
          </p:cNvSpPr>
          <p:nvPr/>
        </p:nvSpPr>
        <p:spPr bwMode="auto">
          <a:xfrm>
            <a:off x="2873375" y="46482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1" name="Oval 9"/>
          <p:cNvSpPr>
            <a:spLocks noChangeArrowheads="1"/>
          </p:cNvSpPr>
          <p:nvPr/>
        </p:nvSpPr>
        <p:spPr bwMode="auto">
          <a:xfrm>
            <a:off x="2895600" y="38862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2" name="Oval 10"/>
          <p:cNvSpPr>
            <a:spLocks noChangeArrowheads="1"/>
          </p:cNvSpPr>
          <p:nvPr/>
        </p:nvSpPr>
        <p:spPr bwMode="auto">
          <a:xfrm>
            <a:off x="3025775" y="39624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3" name="Oval 11"/>
          <p:cNvSpPr>
            <a:spLocks noChangeArrowheads="1"/>
          </p:cNvSpPr>
          <p:nvPr/>
        </p:nvSpPr>
        <p:spPr bwMode="auto">
          <a:xfrm>
            <a:off x="2797175" y="3657600"/>
            <a:ext cx="71438" cy="71438"/>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4" name="Oval 12"/>
          <p:cNvSpPr>
            <a:spLocks noChangeArrowheads="1"/>
          </p:cNvSpPr>
          <p:nvPr/>
        </p:nvSpPr>
        <p:spPr bwMode="auto">
          <a:xfrm>
            <a:off x="3787775" y="38100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5" name="Oval 13"/>
          <p:cNvSpPr>
            <a:spLocks noChangeArrowheads="1"/>
          </p:cNvSpPr>
          <p:nvPr/>
        </p:nvSpPr>
        <p:spPr bwMode="auto">
          <a:xfrm>
            <a:off x="3940175" y="35814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6" name="Oval 14"/>
          <p:cNvSpPr>
            <a:spLocks noChangeArrowheads="1"/>
          </p:cNvSpPr>
          <p:nvPr/>
        </p:nvSpPr>
        <p:spPr bwMode="auto">
          <a:xfrm>
            <a:off x="2859088" y="4572000"/>
            <a:ext cx="36512"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7" name="Oval 15"/>
          <p:cNvSpPr>
            <a:spLocks noChangeArrowheads="1"/>
          </p:cNvSpPr>
          <p:nvPr/>
        </p:nvSpPr>
        <p:spPr bwMode="auto">
          <a:xfrm>
            <a:off x="2949575" y="43434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8" name="Oval 16"/>
          <p:cNvSpPr>
            <a:spLocks noChangeArrowheads="1"/>
          </p:cNvSpPr>
          <p:nvPr/>
        </p:nvSpPr>
        <p:spPr bwMode="auto">
          <a:xfrm>
            <a:off x="2873375" y="41148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89" name="Oval 17"/>
          <p:cNvSpPr>
            <a:spLocks noChangeArrowheads="1"/>
          </p:cNvSpPr>
          <p:nvPr/>
        </p:nvSpPr>
        <p:spPr bwMode="auto">
          <a:xfrm>
            <a:off x="3025775" y="38100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0" name="Oval 18"/>
          <p:cNvSpPr>
            <a:spLocks noChangeArrowheads="1"/>
          </p:cNvSpPr>
          <p:nvPr/>
        </p:nvSpPr>
        <p:spPr bwMode="auto">
          <a:xfrm>
            <a:off x="2797175" y="38100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1" name="Oval 19"/>
          <p:cNvSpPr>
            <a:spLocks noChangeArrowheads="1"/>
          </p:cNvSpPr>
          <p:nvPr/>
        </p:nvSpPr>
        <p:spPr bwMode="auto">
          <a:xfrm>
            <a:off x="3787775" y="39624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2" name="Oval 20"/>
          <p:cNvSpPr>
            <a:spLocks noChangeArrowheads="1"/>
          </p:cNvSpPr>
          <p:nvPr/>
        </p:nvSpPr>
        <p:spPr bwMode="auto">
          <a:xfrm>
            <a:off x="3940175" y="39624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3" name="Oval 21"/>
          <p:cNvSpPr>
            <a:spLocks noChangeArrowheads="1"/>
          </p:cNvSpPr>
          <p:nvPr/>
        </p:nvSpPr>
        <p:spPr bwMode="auto">
          <a:xfrm>
            <a:off x="3940175" y="37338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4" name="Oval 22"/>
          <p:cNvSpPr>
            <a:spLocks noChangeArrowheads="1"/>
          </p:cNvSpPr>
          <p:nvPr/>
        </p:nvSpPr>
        <p:spPr bwMode="auto">
          <a:xfrm>
            <a:off x="2873375" y="44196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5" name="Oval 23"/>
          <p:cNvSpPr>
            <a:spLocks noChangeArrowheads="1"/>
          </p:cNvSpPr>
          <p:nvPr/>
        </p:nvSpPr>
        <p:spPr bwMode="auto">
          <a:xfrm>
            <a:off x="2873375" y="48768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6" name="Oval 24"/>
          <p:cNvSpPr>
            <a:spLocks noChangeArrowheads="1"/>
          </p:cNvSpPr>
          <p:nvPr/>
        </p:nvSpPr>
        <p:spPr bwMode="auto">
          <a:xfrm>
            <a:off x="2949575" y="41910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7" name="Oval 25"/>
          <p:cNvSpPr>
            <a:spLocks noChangeArrowheads="1"/>
          </p:cNvSpPr>
          <p:nvPr/>
        </p:nvSpPr>
        <p:spPr bwMode="auto">
          <a:xfrm>
            <a:off x="2797175" y="38862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8" name="Oval 26"/>
          <p:cNvSpPr>
            <a:spLocks noChangeArrowheads="1"/>
          </p:cNvSpPr>
          <p:nvPr/>
        </p:nvSpPr>
        <p:spPr bwMode="auto">
          <a:xfrm>
            <a:off x="2873375" y="37338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299" name="Line 27"/>
          <p:cNvSpPr>
            <a:spLocks noChangeShapeType="1"/>
          </p:cNvSpPr>
          <p:nvPr/>
        </p:nvSpPr>
        <p:spPr bwMode="auto">
          <a:xfrm>
            <a:off x="228600" y="5105400"/>
            <a:ext cx="2362200" cy="1588"/>
          </a:xfrm>
          <a:prstGeom prst="line">
            <a:avLst/>
          </a:prstGeom>
          <a:noFill/>
          <a:ln w="63360">
            <a:solidFill>
              <a:srgbClr val="BBE0E3"/>
            </a:solidFill>
            <a:round/>
            <a:headEnd/>
            <a:tailEnd type="triangle" w="lg" len="lg"/>
          </a:ln>
        </p:spPr>
        <p:txBody>
          <a:bodyPr>
            <a:prstTxWarp prst="textNoShape">
              <a:avLst/>
            </a:prstTxWarp>
          </a:bodyPr>
          <a:lstStyle/>
          <a:p>
            <a:endParaRPr lang="it-IT"/>
          </a:p>
        </p:txBody>
      </p:sp>
      <p:sp>
        <p:nvSpPr>
          <p:cNvPr id="54300" name="Oval 28"/>
          <p:cNvSpPr>
            <a:spLocks noChangeArrowheads="1"/>
          </p:cNvSpPr>
          <p:nvPr/>
        </p:nvSpPr>
        <p:spPr bwMode="auto">
          <a:xfrm>
            <a:off x="2873375" y="42672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1" name="Oval 29"/>
          <p:cNvSpPr>
            <a:spLocks noChangeArrowheads="1"/>
          </p:cNvSpPr>
          <p:nvPr/>
        </p:nvSpPr>
        <p:spPr bwMode="auto">
          <a:xfrm>
            <a:off x="3711575" y="38862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2" name="Oval 30"/>
          <p:cNvSpPr>
            <a:spLocks noChangeArrowheads="1"/>
          </p:cNvSpPr>
          <p:nvPr/>
        </p:nvSpPr>
        <p:spPr bwMode="auto">
          <a:xfrm>
            <a:off x="2819400" y="51054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3" name="Oval 31"/>
          <p:cNvSpPr>
            <a:spLocks noChangeArrowheads="1"/>
          </p:cNvSpPr>
          <p:nvPr/>
        </p:nvSpPr>
        <p:spPr bwMode="auto">
          <a:xfrm>
            <a:off x="2895600" y="50292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4" name="Oval 32"/>
          <p:cNvSpPr>
            <a:spLocks noChangeArrowheads="1"/>
          </p:cNvSpPr>
          <p:nvPr/>
        </p:nvSpPr>
        <p:spPr bwMode="auto">
          <a:xfrm>
            <a:off x="2971800" y="48768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5" name="Oval 33"/>
          <p:cNvSpPr>
            <a:spLocks noChangeArrowheads="1"/>
          </p:cNvSpPr>
          <p:nvPr/>
        </p:nvSpPr>
        <p:spPr bwMode="auto">
          <a:xfrm>
            <a:off x="2819400" y="48006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6" name="Oval 34"/>
          <p:cNvSpPr>
            <a:spLocks noChangeArrowheads="1"/>
          </p:cNvSpPr>
          <p:nvPr/>
        </p:nvSpPr>
        <p:spPr bwMode="auto">
          <a:xfrm>
            <a:off x="2971800" y="44958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7" name="Oval 35"/>
          <p:cNvSpPr>
            <a:spLocks noChangeArrowheads="1"/>
          </p:cNvSpPr>
          <p:nvPr/>
        </p:nvSpPr>
        <p:spPr bwMode="auto">
          <a:xfrm>
            <a:off x="2895600" y="48006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8" name="Oval 36"/>
          <p:cNvSpPr>
            <a:spLocks noChangeArrowheads="1"/>
          </p:cNvSpPr>
          <p:nvPr/>
        </p:nvSpPr>
        <p:spPr bwMode="auto">
          <a:xfrm>
            <a:off x="2819400" y="50292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54309" name="Text Box 37"/>
          <p:cNvSpPr txBox="1">
            <a:spLocks noChangeArrowheads="1"/>
          </p:cNvSpPr>
          <p:nvPr/>
        </p:nvSpPr>
        <p:spPr bwMode="auto">
          <a:xfrm>
            <a:off x="2819400" y="3200400"/>
            <a:ext cx="1219200" cy="215900"/>
          </a:xfrm>
          <a:prstGeom prst="rect">
            <a:avLst/>
          </a:prstGeom>
          <a:noFill/>
          <a:ln w="9525">
            <a:noFill/>
            <a:miter lim="800000"/>
            <a:headEnd/>
            <a:tailEnd/>
          </a:ln>
        </p:spPr>
        <p:txBody>
          <a:bodyPr lIns="90000" tIns="46800" rIns="90000" bIns="46800">
            <a:prstTxWarp prst="textNoShape">
              <a:avLst/>
            </a:prstTxWarp>
            <a:spAutoFit/>
          </a:bodyPr>
          <a:lstStyle/>
          <a:p>
            <a:pPr algn="ct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DELESTAGE</a:t>
            </a:r>
          </a:p>
        </p:txBody>
      </p:sp>
      <p:grpSp>
        <p:nvGrpSpPr>
          <p:cNvPr id="54310" name="Group 39"/>
          <p:cNvGrpSpPr>
            <a:grpSpLocks/>
          </p:cNvGrpSpPr>
          <p:nvPr/>
        </p:nvGrpSpPr>
        <p:grpSpPr bwMode="auto">
          <a:xfrm>
            <a:off x="4495800" y="5105400"/>
            <a:ext cx="4557713" cy="1738313"/>
            <a:chOff x="2832" y="3216"/>
            <a:chExt cx="2871" cy="1095"/>
          </a:xfrm>
        </p:grpSpPr>
        <p:sp>
          <p:nvSpPr>
            <p:cNvPr id="54314" name="AutoShape 40"/>
            <p:cNvSpPr>
              <a:spLocks noChangeArrowheads="1"/>
            </p:cNvSpPr>
            <p:nvPr/>
          </p:nvSpPr>
          <p:spPr bwMode="auto">
            <a:xfrm>
              <a:off x="2832" y="3216"/>
              <a:ext cx="2871" cy="1095"/>
            </a:xfrm>
            <a:prstGeom prst="roundRect">
              <a:avLst>
                <a:gd name="adj" fmla="val 88"/>
              </a:avLst>
            </a:prstGeom>
            <a:solidFill>
              <a:srgbClr val="FFFFFF"/>
            </a:solidFill>
            <a:ln w="9525">
              <a:noFill/>
              <a:round/>
              <a:headEnd/>
              <a:tailEnd/>
            </a:ln>
          </p:spPr>
          <p:txBody>
            <a:bodyPr wrap="none" anchor="ctr">
              <a:prstTxWarp prst="textNoShape">
                <a:avLst/>
              </a:prstTxWarp>
            </a:bodyPr>
            <a:lstStyle/>
            <a:p>
              <a:endParaRPr lang="it-IT"/>
            </a:p>
          </p:txBody>
        </p:sp>
        <p:sp>
          <p:nvSpPr>
            <p:cNvPr id="54315" name="Text Box 41"/>
            <p:cNvSpPr txBox="1">
              <a:spLocks noChangeArrowheads="1"/>
            </p:cNvSpPr>
            <p:nvPr/>
          </p:nvSpPr>
          <p:spPr bwMode="auto">
            <a:xfrm>
              <a:off x="2832" y="3216"/>
              <a:ext cx="2871" cy="86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900" b="1">
                  <a:latin typeface="Verdana" pitchFamily="-112" charset="0"/>
                </a:rPr>
                <a:t>Toute l’opération peut être programmée en modules AUTOMATIQUES à partir d’un pupitre de commande et répétée de 3 à 12 fois par jour, sans nul emploi de main d’oeuvre</a:t>
              </a:r>
              <a:r>
                <a:rPr lang="en-GB" sz="900" b="1">
                  <a:solidFill>
                    <a:schemeClr val="tx1"/>
                  </a:solidFill>
                  <a:latin typeface="Verdana" pitchFamily="-112" charset="0"/>
                </a:rPr>
                <a:t>!</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900" b="1">
                  <a:latin typeface="Verdana" pitchFamily="-112" charset="0"/>
                </a:rPr>
                <a:t>Ce sont les turbulences qui permettent </a:t>
              </a:r>
              <a:r>
                <a:rPr lang="en-GB" sz="900" b="1">
                  <a:latin typeface="Verdana" pitchFamily="-112" charset="0"/>
                  <a:ea typeface="Verdana" pitchFamily="-112" charset="0"/>
                  <a:cs typeface="Verdana" pitchFamily="-112" charset="0"/>
                </a:rPr>
                <a:t>la chute par gravité des pépins, qui s’amassent sur le fond et peuvent être éliminés aisément, donc exclus du processus d’extraction.</a:t>
              </a:r>
              <a:endParaRPr lang="en-GB" sz="900" b="1">
                <a:solidFill>
                  <a:schemeClr val="tx1"/>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900">
                  <a:latin typeface="Verdana" pitchFamily="-112" charset="0"/>
                </a:rPr>
                <a:t>En outre, </a:t>
              </a:r>
              <a:r>
                <a:rPr lang="en-GB" sz="900" b="1">
                  <a:latin typeface="Verdana" pitchFamily="-112" charset="0"/>
                  <a:ea typeface="Verdana" pitchFamily="-112" charset="0"/>
                  <a:cs typeface="Verdana" pitchFamily="-112" charset="0"/>
                </a:rPr>
                <a:t>Ganimede</a:t>
              </a:r>
              <a:r>
                <a:rPr lang="en-GB" sz="900" b="1" baseline="28000">
                  <a:latin typeface="Verdana" pitchFamily="-112" charset="0"/>
                  <a:ea typeface="Verdana" pitchFamily="-112" charset="0"/>
                  <a:cs typeface="Verdana" pitchFamily="-112" charset="0"/>
                </a:rPr>
                <a:t>®</a:t>
              </a:r>
              <a:r>
                <a:rPr lang="en-GB" sz="900">
                  <a:latin typeface="Verdana" pitchFamily="-112" charset="0"/>
                </a:rPr>
                <a:t> permet un </a:t>
              </a:r>
              <a:r>
                <a:rPr lang="en-GB" sz="900" b="1">
                  <a:latin typeface="Verdana" pitchFamily="-112" charset="0"/>
                  <a:ea typeface="Verdana" pitchFamily="-112" charset="0"/>
                  <a:cs typeface="Verdana" pitchFamily="-112" charset="0"/>
                </a:rPr>
                <a:t>contrôle scientifique et non empirique de l’oxygénation de la masse</a:t>
              </a:r>
              <a:r>
                <a:rPr lang="en-GB" sz="900">
                  <a:latin typeface="Verdana" pitchFamily="-112" charset="0"/>
                </a:rPr>
                <a:t>, selon la sensibilité de l’Oenologue et ses réelles exigences de production</a:t>
              </a:r>
              <a:r>
                <a:rPr lang="en-GB" sz="900">
                  <a:solidFill>
                    <a:schemeClr val="tx1"/>
                  </a:solidFill>
                  <a:latin typeface="Verdana" pitchFamily="-112" charset="0"/>
                </a:rPr>
                <a:t>.</a:t>
              </a:r>
            </a:p>
          </p:txBody>
        </p:sp>
      </p:grpSp>
      <p:sp>
        <p:nvSpPr>
          <p:cNvPr id="54311" name="Text Box 42"/>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2A893946-8248-4343-BA74-37F8839B2603}"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20</a:t>
            </a:fld>
            <a:endParaRPr lang="en-GB" sz="1000" b="1">
              <a:solidFill>
                <a:srgbClr val="80060D"/>
              </a:solidFill>
              <a:latin typeface="Verdana" pitchFamily="-112" charset="0"/>
            </a:endParaRPr>
          </a:p>
        </p:txBody>
      </p:sp>
      <p:sp>
        <p:nvSpPr>
          <p:cNvPr id="54312" name="Rectangle 44"/>
          <p:cNvSpPr>
            <a:spLocks noChangeArrowheads="1"/>
          </p:cNvSpPr>
          <p:nvPr/>
        </p:nvSpPr>
        <p:spPr bwMode="auto">
          <a:xfrm>
            <a:off x="4495800" y="4800600"/>
            <a:ext cx="614363" cy="214313"/>
          </a:xfrm>
          <a:prstGeom prst="rect">
            <a:avLst/>
          </a:prstGeom>
          <a:noFill/>
          <a:ln w="9525">
            <a:noFill/>
            <a:miter lim="800000"/>
            <a:headEnd/>
            <a:tailEnd/>
          </a:ln>
        </p:spPr>
        <p:txBody>
          <a:bodyPr wrap="none">
            <a:prstTxWarp prst="textNoShape">
              <a:avLst/>
            </a:prstTxWarp>
            <a:spAutoFit/>
          </a:bodyPr>
          <a:lstStyle/>
          <a:p>
            <a:r>
              <a:rPr lang="it-IT" sz="800" b="1">
                <a:solidFill>
                  <a:srgbClr val="80060D"/>
                </a:solidFill>
                <a:latin typeface="Verdana" pitchFamily="-112" charset="0"/>
              </a:rPr>
              <a:t>Vidéo 5</a:t>
            </a:r>
          </a:p>
        </p:txBody>
      </p:sp>
      <p:pic>
        <p:nvPicPr>
          <p:cNvPr id="54313" name="Picture 41" descr="/Users/Alberto/Desktop/Presentazioni 2012/Video Pwp/Filmato 3.mpg">
            <a:hlinkClick r:id="" action="ppaction://media"/>
          </p:cNvPr>
          <p:cNvPicPr/>
          <p:nvPr>
            <a:videoFile r:link="rId1"/>
          </p:nvPr>
        </p:nvPicPr>
        <p:blipFill>
          <a:blip r:embed="rId6"/>
          <a:srcRect/>
          <a:stretch>
            <a:fillRect/>
          </a:stretch>
        </p:blipFill>
        <p:spPr bwMode="auto">
          <a:xfrm>
            <a:off x="4572000" y="1752600"/>
            <a:ext cx="4064000" cy="3048000"/>
          </a:xfrm>
          <a:prstGeom prst="rect">
            <a:avLst/>
          </a:prstGeom>
          <a:noFill/>
          <a:ln w="9525">
            <a:solidFill>
              <a:srgbClr val="000000"/>
            </a:solidFill>
            <a:miter lim="800000"/>
            <a:headEnd/>
            <a:tailEnd/>
          </a:ln>
        </p:spPr>
      </p:pic>
    </p:spTree>
  </p:cSld>
  <p:clrMapOvr>
    <a:masterClrMapping/>
  </p:clrMapOvr>
  <p:transition spd="med"/>
  <p:timing>
    <p:tnLst>
      <p:par>
        <p:cTn id="1" dur="indefinite" restart="never" nodeType="tmRoot">
          <p:childTnLst>
            <p:seq concurrent="1" nextAc="seek">
              <p:cTn id="2" restart="whenNotActive" fill="hold" evtFilter="cancelBubble" nodeType="interactiveSeq">
                <p:stCondLst>
                  <p:cond evt="onClick" delay="0">
                    <p:tgtEl>
                      <p:spTgt spid="5431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4313"/>
                                        </p:tgtEl>
                                      </p:cBhvr>
                                    </p:cmd>
                                  </p:childTnLst>
                                </p:cTn>
                              </p:par>
                            </p:childTnLst>
                          </p:cTn>
                        </p:par>
                      </p:childTnLst>
                    </p:cTn>
                  </p:par>
                </p:childTnLst>
              </p:cTn>
              <p:nextCondLst>
                <p:cond evt="onClick" delay="0">
                  <p:tgtEl>
                    <p:spTgt spid="54313"/>
                  </p:tgtEl>
                </p:cond>
              </p:nextCondLst>
            </p:seq>
            <p:video>
              <p:cMediaNode>
                <p:cTn id="7" fill="hold" display="0">
                  <p:stCondLst>
                    <p:cond delay="indefinite"/>
                  </p:stCondLst>
                  <p:endCondLst>
                    <p:cond evt="onNext" delay="0">
                      <p:tgtEl>
                        <p:sldTgt/>
                      </p:tgtEl>
                    </p:cond>
                    <p:cond evt="onPrev" delay="0">
                      <p:tgtEl>
                        <p:sldTgt/>
                      </p:tgtEl>
                    </p:cond>
                  </p:endCondLst>
                </p:cTn>
                <p:tgtEl>
                  <p:spTgt spid="54313"/>
                </p:tgtEl>
              </p:cMediaNode>
            </p:video>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6322" name="Picture 1"/>
          <p:cNvPicPr>
            <a:picLocks noChangeAspect="1" noChangeArrowheads="1"/>
          </p:cNvPicPr>
          <p:nvPr/>
        </p:nvPicPr>
        <p:blipFill>
          <a:blip r:embed="rId4"/>
          <a:srcRect/>
          <a:stretch>
            <a:fillRect/>
          </a:stretch>
        </p:blipFill>
        <p:spPr bwMode="auto">
          <a:xfrm>
            <a:off x="990600" y="1752600"/>
            <a:ext cx="2144713" cy="4678363"/>
          </a:xfrm>
          <a:prstGeom prst="rect">
            <a:avLst/>
          </a:prstGeom>
          <a:noFill/>
          <a:ln w="9525">
            <a:noFill/>
            <a:miter lim="800000"/>
            <a:headEnd/>
            <a:tailEnd/>
          </a:ln>
        </p:spPr>
      </p:pic>
      <p:sp>
        <p:nvSpPr>
          <p:cNvPr id="56323" name="Line 2"/>
          <p:cNvSpPr>
            <a:spLocks noChangeShapeType="1"/>
          </p:cNvSpPr>
          <p:nvPr/>
        </p:nvSpPr>
        <p:spPr bwMode="auto">
          <a:xfrm>
            <a:off x="914400" y="2971800"/>
            <a:ext cx="609600" cy="1588"/>
          </a:xfrm>
          <a:prstGeom prst="line">
            <a:avLst/>
          </a:prstGeom>
          <a:noFill/>
          <a:ln w="63360">
            <a:solidFill>
              <a:srgbClr val="333399"/>
            </a:solidFill>
            <a:round/>
            <a:headEnd/>
            <a:tailEnd type="triangle" w="lg" len="lg"/>
          </a:ln>
        </p:spPr>
        <p:txBody>
          <a:bodyPr>
            <a:prstTxWarp prst="textNoShape">
              <a:avLst/>
            </a:prstTxWarp>
          </a:bodyPr>
          <a:lstStyle/>
          <a:p>
            <a:endParaRPr lang="it-IT"/>
          </a:p>
        </p:txBody>
      </p:sp>
      <p:sp>
        <p:nvSpPr>
          <p:cNvPr id="56324" name="Line 3"/>
          <p:cNvSpPr>
            <a:spLocks noChangeShapeType="1"/>
          </p:cNvSpPr>
          <p:nvPr/>
        </p:nvSpPr>
        <p:spPr bwMode="auto">
          <a:xfrm>
            <a:off x="914400" y="4343400"/>
            <a:ext cx="609600" cy="1588"/>
          </a:xfrm>
          <a:prstGeom prst="line">
            <a:avLst/>
          </a:prstGeom>
          <a:noFill/>
          <a:ln w="63360">
            <a:solidFill>
              <a:srgbClr val="333399"/>
            </a:solidFill>
            <a:round/>
            <a:headEnd/>
            <a:tailEnd type="triangle" w="lg" len="lg"/>
          </a:ln>
        </p:spPr>
        <p:txBody>
          <a:bodyPr>
            <a:prstTxWarp prst="textNoShape">
              <a:avLst/>
            </a:prstTxWarp>
          </a:bodyPr>
          <a:lstStyle/>
          <a:p>
            <a:endParaRPr lang="it-IT"/>
          </a:p>
        </p:txBody>
      </p:sp>
      <p:sp>
        <p:nvSpPr>
          <p:cNvPr id="56325" name="Text Box 4"/>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56326" name="Text Box 5"/>
          <p:cNvSpPr txBox="1">
            <a:spLocks noChangeArrowheads="1"/>
          </p:cNvSpPr>
          <p:nvPr/>
        </p:nvSpPr>
        <p:spPr bwMode="auto">
          <a:xfrm>
            <a:off x="304800" y="1279525"/>
            <a:ext cx="6248400" cy="341313"/>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875"/>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Controle de la température avec Metodo Ganimede</a:t>
            </a:r>
            <a:r>
              <a:rPr lang="en-GB" sz="1600" b="1" baseline="30000">
                <a:solidFill>
                  <a:srgbClr val="80060D"/>
                </a:solidFill>
                <a:latin typeface="Verdana" pitchFamily="-112" charset="0"/>
              </a:rPr>
              <a:t>®</a:t>
            </a:r>
          </a:p>
        </p:txBody>
      </p:sp>
      <p:sp>
        <p:nvSpPr>
          <p:cNvPr id="56327" name="Rectangle 6"/>
          <p:cNvSpPr>
            <a:spLocks noGrp="1" noChangeArrowheads="1"/>
          </p:cNvSpPr>
          <p:nvPr>
            <p:ph type="title"/>
          </p:nvPr>
        </p:nvSpPr>
        <p:spPr>
          <a:xfrm>
            <a:off x="3505200" y="1828800"/>
            <a:ext cx="5638800" cy="4343400"/>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900" b="1">
                <a:solidFill>
                  <a:srgbClr val="808080"/>
                </a:solidFill>
                <a:latin typeface="Verdana" pitchFamily="-112" charset="0"/>
                <a:ea typeface="Verdana" pitchFamily="-112" charset="0"/>
                <a:cs typeface="Verdana" pitchFamily="-112" charset="0"/>
              </a:rPr>
              <a:t>Dans les fermenteurs traditionnels, le contrôle de la température n’est qu’empirique et pas homogène. </a:t>
            </a:r>
            <a:br>
              <a:rPr lang="en-GB" sz="900" b="1">
                <a:solidFill>
                  <a:srgbClr val="808080"/>
                </a:solidFill>
                <a:latin typeface="Verdana" pitchFamily="-112" charset="0"/>
                <a:ea typeface="Verdana" pitchFamily="-112" charset="0"/>
                <a:cs typeface="Verdana" pitchFamily="-112" charset="0"/>
              </a:rPr>
            </a:br>
            <a:r>
              <a:rPr lang="en-GB" sz="900">
                <a:solidFill>
                  <a:schemeClr val="bg2"/>
                </a:solidFill>
                <a:latin typeface="Verdana" pitchFamily="-112" charset="0"/>
              </a:rPr>
              <a:t>Les poches de refroidissement baissent la température du liquide en proximité des parois du fermenteur, et n’affectent pas la masse fermentaire centrale, la plus lointaine du périmètre. Cela s’opère parce que le liquide froid, qui est plus lourd, tombe vers le bas, comme dictent les fameuses lois de la physique. Il en résulte que la masse centrale (plus éloignée du périmètre) et la masse supérieure du chapeau ne peuvent pas être refroidies convenablement. À ce point, dans les systèmes traditionnels, il faut avoir recours à la méthode du remontage et pomper donc à des intervalles de quelques heures le liquide plus froid accumulé sur le fond (qui peut être jusqu’à 10 degrés plus froid que le chapeau) pour le déverser directement sur le chapeau des marcs. Cela provoque des sautes soudaines de la température, qui ne font que stresser les levures, en causant le risque de ralentir le processus fermentaire et de produire de grandes quantités d’acétaldéhyde. </a:t>
            </a:r>
            <a:br>
              <a:rPr lang="en-GB" sz="900">
                <a:solidFill>
                  <a:schemeClr val="bg2"/>
                </a:solidFill>
                <a:latin typeface="Verdana" pitchFamily="-112" charset="0"/>
              </a:rPr>
            </a:br>
            <a:r>
              <a:rPr lang="en-GB" sz="900">
                <a:solidFill>
                  <a:schemeClr val="bg2"/>
                </a:solidFill>
                <a:latin typeface="Verdana" pitchFamily="-112" charset="0"/>
              </a:rPr>
              <a:t/>
            </a:r>
            <a:br>
              <a:rPr lang="en-GB" sz="900">
                <a:solidFill>
                  <a:schemeClr val="bg2"/>
                </a:solidFill>
                <a:latin typeface="Verdana" pitchFamily="-112" charset="0"/>
              </a:rPr>
            </a:br>
            <a:r>
              <a:rPr lang="en-GB" sz="900" b="1">
                <a:solidFill>
                  <a:srgbClr val="808080"/>
                </a:solidFill>
                <a:latin typeface="Verdana" pitchFamily="-112" charset="0"/>
                <a:ea typeface="Verdana" pitchFamily="-112" charset="0"/>
                <a:cs typeface="Verdana" pitchFamily="-112" charset="0"/>
              </a:rPr>
              <a:t>Par contre, les turbulences caractérisant le système et la conformation interne typique des fermenteurs Ganimede</a:t>
            </a:r>
            <a:r>
              <a:rPr lang="en-GB" sz="900" b="1" baseline="28000">
                <a:solidFill>
                  <a:srgbClr val="808080"/>
                </a:solidFill>
                <a:latin typeface="Verdana" pitchFamily="-112" charset="0"/>
                <a:ea typeface="Verdana" pitchFamily="-112" charset="0"/>
                <a:cs typeface="Verdana" pitchFamily="-112" charset="0"/>
              </a:rPr>
              <a:t>®</a:t>
            </a:r>
            <a:r>
              <a:rPr lang="en-GB" sz="900" b="1">
                <a:solidFill>
                  <a:srgbClr val="808080"/>
                </a:solidFill>
                <a:latin typeface="Verdana" pitchFamily="-112" charset="0"/>
                <a:ea typeface="Verdana" pitchFamily="-112" charset="0"/>
                <a:cs typeface="Verdana" pitchFamily="-112" charset="0"/>
              </a:rPr>
              <a:t> permettent une gestion HOMOGENE et CONTRÔLEE de la température de toute la masse fermentaire.</a:t>
            </a:r>
            <a:r>
              <a:rPr lang="en-GB" sz="900" b="1">
                <a:solidFill>
                  <a:srgbClr val="808080"/>
                </a:solidFill>
                <a:latin typeface="Verdana" pitchFamily="-112" charset="0"/>
              </a:rPr>
              <a:t> </a:t>
            </a:r>
            <a:r>
              <a:rPr lang="en-GB" sz="900">
                <a:solidFill>
                  <a:srgbClr val="808080"/>
                </a:solidFill>
                <a:latin typeface="Verdana" pitchFamily="-112" charset="0"/>
              </a:rPr>
              <a:t>Le liquide à proximité des parois de </a:t>
            </a:r>
            <a:r>
              <a:rPr lang="en-GB" sz="900">
                <a:solidFill>
                  <a:srgbClr val="808080"/>
                </a:solidFill>
                <a:latin typeface="Verdana" pitchFamily="-112" charset="0"/>
                <a:ea typeface="Verdana" pitchFamily="-112" charset="0"/>
                <a:cs typeface="Verdana" pitchFamily="-112" charset="0"/>
              </a:rPr>
              <a:t>Ganimede</a:t>
            </a:r>
            <a:r>
              <a:rPr lang="en-GB" sz="900" baseline="28000">
                <a:solidFill>
                  <a:srgbClr val="808080"/>
                </a:solidFill>
                <a:latin typeface="Verdana" pitchFamily="-112" charset="0"/>
                <a:ea typeface="Verdana" pitchFamily="-112" charset="0"/>
                <a:cs typeface="Verdana" pitchFamily="-112" charset="0"/>
              </a:rPr>
              <a:t>®</a:t>
            </a:r>
            <a:r>
              <a:rPr lang="en-GB" sz="900">
                <a:solidFill>
                  <a:srgbClr val="808080"/>
                </a:solidFill>
                <a:latin typeface="Verdana" pitchFamily="-112" charset="0"/>
              </a:rPr>
              <a:t> refroidit et descend vers le bas, où il rencontre le diaphragme en entonnoir. À ce point, </a:t>
            </a:r>
            <a:r>
              <a:rPr lang="en-GB" sz="900">
                <a:solidFill>
                  <a:srgbClr val="808080"/>
                </a:solidFill>
                <a:latin typeface="Verdana" pitchFamily="-112" charset="0"/>
                <a:ea typeface="Verdana" pitchFamily="-112" charset="0"/>
                <a:cs typeface="Verdana" pitchFamily="-112" charset="0"/>
              </a:rPr>
              <a:t>il se déplace vers le centre de la masse. </a:t>
            </a:r>
            <a:r>
              <a:rPr lang="en-GB" sz="900">
                <a:solidFill>
                  <a:srgbClr val="808080"/>
                </a:solidFill>
                <a:latin typeface="Verdana" pitchFamily="-112" charset="0"/>
              </a:rPr>
              <a:t>Là, une partie du liquide froid continue à tomber et refroidit la masse centrale en dessous (en complétant l’action de refroidissement de la poche inférieure), tandis que les bulles de gaz qui se dégagent par saturation depuis l’interstice entraînent une partie du liquide froid vers le haut, où il refroidit la masse supérieure et le chapeau, de manière constante et sans sautes soudaines.</a:t>
            </a:r>
            <a:r>
              <a:rPr lang="en-GB" sz="900" b="1" i="1">
                <a:solidFill>
                  <a:srgbClr val="808080"/>
                </a:solidFill>
                <a:latin typeface="Verdana" pitchFamily="-112" charset="0"/>
              </a:rPr>
              <a:t> </a:t>
            </a:r>
            <a:br>
              <a:rPr lang="en-GB" sz="900" b="1" i="1">
                <a:solidFill>
                  <a:srgbClr val="808080"/>
                </a:solidFill>
                <a:latin typeface="Verdana" pitchFamily="-112" charset="0"/>
              </a:rPr>
            </a:br>
            <a:r>
              <a:rPr lang="en-GB" sz="900" b="1" i="1">
                <a:solidFill>
                  <a:srgbClr val="808080"/>
                </a:solidFill>
                <a:latin typeface="Verdana" pitchFamily="-112" charset="0"/>
              </a:rPr>
              <a:t/>
            </a:r>
            <a:br>
              <a:rPr lang="en-GB" sz="900" b="1" i="1">
                <a:solidFill>
                  <a:srgbClr val="808080"/>
                </a:solidFill>
                <a:latin typeface="Verdana" pitchFamily="-112" charset="0"/>
              </a:rPr>
            </a:br>
            <a:r>
              <a:rPr lang="en-GB" sz="900" b="1">
                <a:solidFill>
                  <a:srgbClr val="808080"/>
                </a:solidFill>
                <a:latin typeface="Verdana" pitchFamily="-112" charset="0"/>
                <a:ea typeface="Verdana" pitchFamily="-112" charset="0"/>
                <a:cs typeface="Verdana" pitchFamily="-112" charset="0"/>
              </a:rPr>
              <a:t>Le contrôle de la température de la masse fermentaire est sans nul doute un avantage important, qui encourage aussi la solubilité des gaz techniques dans le moût/vin.</a:t>
            </a:r>
            <a:r>
              <a:rPr lang="en-GB" sz="900">
                <a:solidFill>
                  <a:srgbClr val="808080"/>
                </a:solidFill>
                <a:latin typeface="Verdana" pitchFamily="-112" charset="0"/>
                <a:ea typeface="Verdana" pitchFamily="-112" charset="0"/>
                <a:cs typeface="Verdana" pitchFamily="-112" charset="0"/>
              </a:rPr>
              <a:t> </a:t>
            </a:r>
            <a:r>
              <a:rPr lang="en-GB" sz="900">
                <a:solidFill>
                  <a:srgbClr val="808080"/>
                </a:solidFill>
                <a:latin typeface="Verdana" pitchFamily="-112" charset="0"/>
              </a:rPr>
              <a:t>Les atouts révolutionnaires de </a:t>
            </a:r>
            <a:r>
              <a:rPr lang="en-GB" sz="900">
                <a:solidFill>
                  <a:srgbClr val="808080"/>
                </a:solidFill>
                <a:latin typeface="Verdana" pitchFamily="-112" charset="0"/>
                <a:ea typeface="Verdana" pitchFamily="-112" charset="0"/>
                <a:cs typeface="Verdana" pitchFamily="-112" charset="0"/>
              </a:rPr>
              <a:t>Metodo Ganimede</a:t>
            </a:r>
            <a:r>
              <a:rPr lang="en-GB" sz="900" baseline="28000">
                <a:solidFill>
                  <a:srgbClr val="808080"/>
                </a:solidFill>
                <a:latin typeface="Verdana" pitchFamily="-112" charset="0"/>
                <a:ea typeface="Verdana" pitchFamily="-112" charset="0"/>
                <a:cs typeface="Verdana" pitchFamily="-112" charset="0"/>
              </a:rPr>
              <a:t>® </a:t>
            </a:r>
            <a:r>
              <a:rPr lang="en-GB" sz="900">
                <a:solidFill>
                  <a:srgbClr val="808080"/>
                </a:solidFill>
                <a:latin typeface="Verdana" pitchFamily="-112" charset="0"/>
              </a:rPr>
              <a:t>sont une aide précieuse dans ce cas aussi.</a:t>
            </a:r>
          </a:p>
        </p:txBody>
      </p:sp>
      <p:sp>
        <p:nvSpPr>
          <p:cNvPr id="56328" name="Text Box 7"/>
          <p:cNvSpPr txBox="1">
            <a:spLocks noChangeArrowheads="1"/>
          </p:cNvSpPr>
          <p:nvPr/>
        </p:nvSpPr>
        <p:spPr bwMode="auto">
          <a:xfrm>
            <a:off x="304800" y="3886200"/>
            <a:ext cx="1981200" cy="336550"/>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latin typeface="Verdana" pitchFamily="-112" charset="0"/>
              </a:rPr>
              <a:t>Poche </a:t>
            </a:r>
          </a:p>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latin typeface="Verdana" pitchFamily="-112" charset="0"/>
              </a:rPr>
              <a:t>de refroidissement</a:t>
            </a:r>
          </a:p>
        </p:txBody>
      </p:sp>
      <p:sp>
        <p:nvSpPr>
          <p:cNvPr id="56329" name="Text Box 8"/>
          <p:cNvSpPr txBox="1">
            <a:spLocks noChangeArrowheads="1"/>
          </p:cNvSpPr>
          <p:nvPr/>
        </p:nvSpPr>
        <p:spPr bwMode="auto">
          <a:xfrm>
            <a:off x="304800" y="2514600"/>
            <a:ext cx="1981200" cy="336550"/>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latin typeface="Verdana" pitchFamily="-112" charset="0"/>
              </a:rPr>
              <a:t>Poche </a:t>
            </a:r>
          </a:p>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latin typeface="Verdana" pitchFamily="-112" charset="0"/>
              </a:rPr>
              <a:t>de refroidissement</a:t>
            </a:r>
          </a:p>
        </p:txBody>
      </p:sp>
      <p:sp>
        <p:nvSpPr>
          <p:cNvPr id="56330" name="Text Box 9"/>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76824F8F-E294-4A48-A6E0-BB067880E5CD}"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21</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Text Box 1029"/>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4.Metodo Ganimede</a:t>
            </a:r>
            <a:r>
              <a:rPr lang="it-IT" sz="1000" b="1" baseline="30000">
                <a:solidFill>
                  <a:srgbClr val="80060D"/>
                </a:solidFill>
                <a:latin typeface="Verdana" pitchFamily="-112" charset="0"/>
              </a:rPr>
              <a:t>®</a:t>
            </a:r>
          </a:p>
        </p:txBody>
      </p:sp>
      <p:sp>
        <p:nvSpPr>
          <p:cNvPr id="58371" name="Text Box 1030"/>
          <p:cNvSpPr txBox="1">
            <a:spLocks noChangeArrowheads="1"/>
          </p:cNvSpPr>
          <p:nvPr/>
        </p:nvSpPr>
        <p:spPr bwMode="auto">
          <a:xfrm>
            <a:off x="304800" y="1279525"/>
            <a:ext cx="6248400" cy="325438"/>
          </a:xfrm>
          <a:prstGeom prst="rect">
            <a:avLst/>
          </a:prstGeom>
          <a:noFill/>
          <a:ln w="9525">
            <a:noFill/>
            <a:miter lim="800000"/>
            <a:headEnd/>
            <a:tailEnd/>
          </a:ln>
        </p:spPr>
        <p:txBody>
          <a:bodyPr>
            <a:prstTxWarp prst="textNoShape">
              <a:avLst/>
            </a:prstTxWarp>
            <a:spAutoFit/>
          </a:bodyPr>
          <a:lstStyle/>
          <a:p>
            <a:pPr>
              <a:lnSpc>
                <a:spcPts val="1800"/>
              </a:lnSpc>
              <a:spcBef>
                <a:spcPct val="50000"/>
              </a:spcBef>
            </a:pPr>
            <a:r>
              <a:rPr lang="it-IT" sz="1600" b="1">
                <a:solidFill>
                  <a:srgbClr val="80060D"/>
                </a:solidFill>
                <a:latin typeface="Verdana" pitchFamily="-112" charset="0"/>
              </a:rPr>
              <a:t>Sonde de securité “Top Level”</a:t>
            </a:r>
          </a:p>
        </p:txBody>
      </p:sp>
      <p:sp>
        <p:nvSpPr>
          <p:cNvPr id="58372" name="Text Box 1031"/>
          <p:cNvSpPr>
            <a:spLocks noGrp="1" noChangeArrowheads="1"/>
          </p:cNvSpPr>
          <p:nvPr>
            <p:ph type="ctrTitle"/>
          </p:nvPr>
        </p:nvSpPr>
        <p:spPr>
          <a:xfrm>
            <a:off x="304800" y="4800600"/>
            <a:ext cx="8686800" cy="914400"/>
          </a:xfrm>
        </p:spPr>
        <p:txBody>
          <a:bodyPr lIns="91440" tIns="45720" rIns="91440" bIns="45720" anchor="t"/>
          <a:lstStyle/>
          <a:p>
            <a:pPr algn="l" eaLnBrk="1" hangingPunct="1"/>
            <a:r>
              <a:rPr lang="it-IT" sz="1000" smtClean="0">
                <a:solidFill>
                  <a:schemeClr val="bg2"/>
                </a:solidFill>
                <a:latin typeface="Verdana" pitchFamily="-112" charset="0"/>
                <a:ea typeface="ＭＳ Ｐゴシック" pitchFamily="-112" charset="-128"/>
                <a:cs typeface="ＭＳ Ｐゴシック" pitchFamily="-112" charset="-128"/>
              </a:rPr>
              <a:t>Les fermenteurs Ganimede peuvent disposer de la sonde Top Level qui possède une double fonction: signaler le niveau maximal durant le remplissage et éviter des débordements indésirables durant la fermentation. Dans le premier cas l’intervention de la sonde sert de niveau de charge, dans le second elle intervient en ouvrant instantanément les by-pass et en entraînant un abaissement immédiat d’environ 1 mètre du niveau, si celui-ci dépasse celui établi, en permettant ainsi d’exploiter au maximum le niveau de remplissage.</a:t>
            </a:r>
          </a:p>
        </p:txBody>
      </p:sp>
      <p:sp>
        <p:nvSpPr>
          <p:cNvPr id="58373" name="Text Box 1034"/>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ACBE9029-7AFC-E140-A286-FAD4EED00877}" type="slidenum">
              <a:rPr lang="it-IT" sz="1000" b="1">
                <a:solidFill>
                  <a:srgbClr val="80060D"/>
                </a:solidFill>
                <a:latin typeface="Verdana" pitchFamily="-112" charset="0"/>
              </a:rPr>
              <a:pPr>
                <a:spcBef>
                  <a:spcPct val="50000"/>
                </a:spcBef>
              </a:pPr>
              <a:t>22</a:t>
            </a:fld>
            <a:endParaRPr lang="it-IT" sz="1200" b="1">
              <a:solidFill>
                <a:srgbClr val="80060D"/>
              </a:solidFill>
              <a:latin typeface="Verdana" pitchFamily="-112" charset="0"/>
            </a:endParaRPr>
          </a:p>
        </p:txBody>
      </p:sp>
      <p:pic>
        <p:nvPicPr>
          <p:cNvPr id="58374" name="Immagine 10" descr="GANIMEDEbrochure2011-10.jpg"/>
          <p:cNvPicPr>
            <a:picLocks noChangeAspect="1"/>
          </p:cNvPicPr>
          <p:nvPr/>
        </p:nvPicPr>
        <p:blipFill>
          <a:blip r:embed="rId3"/>
          <a:srcRect/>
          <a:stretch>
            <a:fillRect/>
          </a:stretch>
        </p:blipFill>
        <p:spPr bwMode="auto">
          <a:xfrm>
            <a:off x="0" y="1844675"/>
            <a:ext cx="9144000" cy="2727325"/>
          </a:xfrm>
          <a:prstGeom prst="rect">
            <a:avLst/>
          </a:prstGeom>
          <a:noFill/>
          <a:ln w="9525">
            <a:noFill/>
            <a:miter lim="800000"/>
            <a:headEnd/>
            <a:tailEnd/>
          </a:ln>
        </p:spPr>
      </p:pic>
      <p:sp>
        <p:nvSpPr>
          <p:cNvPr id="58375" name="CasellaDiTesto 11"/>
          <p:cNvSpPr txBox="1">
            <a:spLocks noChangeArrowheads="1"/>
          </p:cNvSpPr>
          <p:nvPr/>
        </p:nvSpPr>
        <p:spPr bwMode="auto">
          <a:xfrm>
            <a:off x="5746750" y="2857500"/>
            <a:ext cx="2152650" cy="307975"/>
          </a:xfrm>
          <a:prstGeom prst="rect">
            <a:avLst/>
          </a:prstGeom>
          <a:solidFill>
            <a:schemeClr val="bg1"/>
          </a:solidFill>
          <a:ln w="9525">
            <a:noFill/>
            <a:miter lim="800000"/>
            <a:headEnd/>
            <a:tailEnd/>
          </a:ln>
        </p:spPr>
        <p:txBody>
          <a:bodyPr>
            <a:prstTxWarp prst="textNoShape">
              <a:avLst/>
            </a:prstTxWarp>
            <a:spAutoFit/>
          </a:bodyPr>
          <a:lstStyle/>
          <a:p>
            <a:pPr algn="r"/>
            <a:r>
              <a:rPr lang="it-IT" sz="1400" b="1">
                <a:latin typeface="Verdana" pitchFamily="-112" charset="0"/>
                <a:ea typeface="Verdana" pitchFamily="-112" charset="0"/>
                <a:cs typeface="Verdana" pitchFamily="-112" charset="0"/>
              </a:rPr>
              <a:t>Sonde de securité</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Text Box 1029"/>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4.Metodo Ganimede</a:t>
            </a:r>
            <a:r>
              <a:rPr lang="it-IT" sz="1000" b="1" baseline="30000">
                <a:solidFill>
                  <a:srgbClr val="80060D"/>
                </a:solidFill>
                <a:latin typeface="Verdana" pitchFamily="-112" charset="0"/>
              </a:rPr>
              <a:t>®</a:t>
            </a:r>
          </a:p>
        </p:txBody>
      </p:sp>
      <p:sp>
        <p:nvSpPr>
          <p:cNvPr id="60419" name="Text Box 1030"/>
          <p:cNvSpPr txBox="1">
            <a:spLocks noChangeArrowheads="1"/>
          </p:cNvSpPr>
          <p:nvPr/>
        </p:nvSpPr>
        <p:spPr bwMode="auto">
          <a:xfrm>
            <a:off x="304800" y="1279525"/>
            <a:ext cx="7467600" cy="325438"/>
          </a:xfrm>
          <a:prstGeom prst="rect">
            <a:avLst/>
          </a:prstGeom>
          <a:noFill/>
          <a:ln w="9525">
            <a:noFill/>
            <a:miter lim="800000"/>
            <a:headEnd/>
            <a:tailEnd/>
          </a:ln>
        </p:spPr>
        <p:txBody>
          <a:bodyPr>
            <a:prstTxWarp prst="textNoShape">
              <a:avLst/>
            </a:prstTxWarp>
            <a:spAutoFit/>
          </a:bodyPr>
          <a:lstStyle/>
          <a:p>
            <a:pPr>
              <a:lnSpc>
                <a:spcPts val="1800"/>
              </a:lnSpc>
              <a:spcBef>
                <a:spcPct val="50000"/>
              </a:spcBef>
            </a:pPr>
            <a:r>
              <a:rPr lang="it-IT" sz="1600" b="1">
                <a:solidFill>
                  <a:srgbClr val="80060D"/>
                </a:solidFill>
                <a:latin typeface="Verdana" pitchFamily="-112" charset="0"/>
              </a:rPr>
              <a:t>Stockage flexible du vin avec l’option “toujours plein”</a:t>
            </a:r>
          </a:p>
        </p:txBody>
      </p:sp>
      <p:sp>
        <p:nvSpPr>
          <p:cNvPr id="60420" name="Text Box 1031"/>
          <p:cNvSpPr>
            <a:spLocks noGrp="1" noChangeArrowheads="1"/>
          </p:cNvSpPr>
          <p:nvPr>
            <p:ph type="ctrTitle"/>
          </p:nvPr>
        </p:nvSpPr>
        <p:spPr>
          <a:xfrm>
            <a:off x="304800" y="1981200"/>
            <a:ext cx="2209800" cy="3657600"/>
          </a:xfrm>
        </p:spPr>
        <p:txBody>
          <a:bodyPr lIns="91440" tIns="45720" rIns="91440" bIns="45720" anchor="t"/>
          <a:lstStyle/>
          <a:p>
            <a:pPr algn="l" eaLnBrk="1" hangingPunct="1"/>
            <a:r>
              <a:rPr lang="it-IT" sz="1000" smtClean="0">
                <a:solidFill>
                  <a:schemeClr val="bg2"/>
                </a:solidFill>
                <a:latin typeface="Verdana" pitchFamily="-112" charset="0"/>
              </a:rPr>
              <a:t>L’option «toujours plein» permet d’exploiter le volume disponible sous le diaphragme à l’aide de la technique du déplacement du liquide avec injection de gaz inerte.</a:t>
            </a:r>
            <a:br>
              <a:rPr lang="it-IT" sz="1000" smtClean="0">
                <a:solidFill>
                  <a:schemeClr val="bg2"/>
                </a:solidFill>
                <a:latin typeface="Verdana" pitchFamily="-112" charset="0"/>
              </a:rPr>
            </a:br>
            <a:r>
              <a:rPr lang="it-IT" sz="1000" smtClean="0">
                <a:solidFill>
                  <a:schemeClr val="bg2"/>
                </a:solidFill>
                <a:latin typeface="Verdana" pitchFamily="-112" charset="0"/>
              </a:rPr>
              <a:t>Lorsque le remplissage de Ganimede® pour le stockage est terminé, on ferme les by-pass et on injecte le gaz neutre sous le diaphragme à travers la soupape prévue à cet effet.</a:t>
            </a:r>
            <a:br>
              <a:rPr lang="it-IT" sz="1000" smtClean="0">
                <a:solidFill>
                  <a:schemeClr val="bg2"/>
                </a:solidFill>
                <a:latin typeface="Verdana" pitchFamily="-112" charset="0"/>
              </a:rPr>
            </a:br>
            <a:r>
              <a:rPr lang="it-IT" sz="1000" smtClean="0">
                <a:solidFill>
                  <a:schemeClr val="bg2"/>
                </a:solidFill>
                <a:latin typeface="Verdana" pitchFamily="-112" charset="0"/>
              </a:rPr>
              <a:t>Le gaz introduit fera augmenter le niveau du vin jusqu’à ce que celui-ci, en poussant tout l’air à l’extérieur, aura atteint le niveau établi dans la cheminée. De cette manière vous pourrez protéger et sauvegarder votre vin d’une manière variable selon vos nécessités.</a:t>
            </a:r>
          </a:p>
        </p:txBody>
      </p:sp>
      <p:sp>
        <p:nvSpPr>
          <p:cNvPr id="60421" name="Text Box 1034"/>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465C15F2-782D-C243-ADCB-8EC17D795899}" type="slidenum">
              <a:rPr lang="it-IT" sz="1000" b="1">
                <a:solidFill>
                  <a:srgbClr val="80060D"/>
                </a:solidFill>
                <a:latin typeface="Verdana" pitchFamily="-112" charset="0"/>
              </a:rPr>
              <a:pPr>
                <a:spcBef>
                  <a:spcPct val="50000"/>
                </a:spcBef>
              </a:pPr>
              <a:t>23</a:t>
            </a:fld>
            <a:endParaRPr lang="it-IT" sz="1200" b="1">
              <a:solidFill>
                <a:srgbClr val="80060D"/>
              </a:solidFill>
              <a:latin typeface="Verdana" pitchFamily="-112" charset="0"/>
            </a:endParaRPr>
          </a:p>
        </p:txBody>
      </p:sp>
      <p:pic>
        <p:nvPicPr>
          <p:cNvPr id="60422" name="Immagine 10" descr="GANIMEDEbrochure2011-10b.jpg"/>
          <p:cNvPicPr>
            <a:picLocks noChangeAspect="1"/>
          </p:cNvPicPr>
          <p:nvPr/>
        </p:nvPicPr>
        <p:blipFill>
          <a:blip r:embed="rId3"/>
          <a:srcRect/>
          <a:stretch>
            <a:fillRect/>
          </a:stretch>
        </p:blipFill>
        <p:spPr bwMode="auto">
          <a:xfrm>
            <a:off x="3052763" y="1752600"/>
            <a:ext cx="5938837" cy="4171950"/>
          </a:xfrm>
          <a:prstGeom prst="rect">
            <a:avLst/>
          </a:prstGeom>
          <a:noFill/>
          <a:ln w="9525">
            <a:noFill/>
            <a:miter lim="800000"/>
            <a:headEnd/>
            <a:tailEnd/>
          </a:ln>
        </p:spPr>
      </p:pic>
      <p:sp>
        <p:nvSpPr>
          <p:cNvPr id="60423" name="CasellaDiTesto 11"/>
          <p:cNvSpPr txBox="1">
            <a:spLocks noChangeArrowheads="1"/>
          </p:cNvSpPr>
          <p:nvPr/>
        </p:nvSpPr>
        <p:spPr bwMode="auto">
          <a:xfrm>
            <a:off x="3086100" y="1981200"/>
            <a:ext cx="1143000" cy="708025"/>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Ouvrir la soupape de dégagement supérieure</a:t>
            </a:r>
          </a:p>
        </p:txBody>
      </p:sp>
      <p:sp>
        <p:nvSpPr>
          <p:cNvPr id="60424" name="CasellaDiTesto 12"/>
          <p:cNvSpPr txBox="1">
            <a:spLocks noChangeArrowheads="1"/>
          </p:cNvSpPr>
          <p:nvPr/>
        </p:nvSpPr>
        <p:spPr bwMode="auto">
          <a:xfrm>
            <a:off x="3429000" y="3257550"/>
            <a:ext cx="762000" cy="400050"/>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Bypass ouvert</a:t>
            </a:r>
          </a:p>
        </p:txBody>
      </p:sp>
      <p:sp>
        <p:nvSpPr>
          <p:cNvPr id="60425" name="CasellaDiTesto 14"/>
          <p:cNvSpPr txBox="1">
            <a:spLocks noChangeArrowheads="1"/>
          </p:cNvSpPr>
          <p:nvPr/>
        </p:nvSpPr>
        <p:spPr bwMode="auto">
          <a:xfrm>
            <a:off x="5880100" y="1960563"/>
            <a:ext cx="1219200" cy="708025"/>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Fermer la soupape de dégagement supérieure</a:t>
            </a:r>
          </a:p>
        </p:txBody>
      </p:sp>
      <p:sp>
        <p:nvSpPr>
          <p:cNvPr id="60426" name="CasellaDiTesto 15"/>
          <p:cNvSpPr txBox="1">
            <a:spLocks noChangeArrowheads="1"/>
          </p:cNvSpPr>
          <p:nvPr/>
        </p:nvSpPr>
        <p:spPr bwMode="auto">
          <a:xfrm>
            <a:off x="6324600" y="3257550"/>
            <a:ext cx="762000" cy="400050"/>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Bypass fermé</a:t>
            </a:r>
          </a:p>
        </p:txBody>
      </p:sp>
      <p:sp>
        <p:nvSpPr>
          <p:cNvPr id="60427" name="CasellaDiTesto 16"/>
          <p:cNvSpPr txBox="1">
            <a:spLocks noChangeArrowheads="1"/>
          </p:cNvSpPr>
          <p:nvPr/>
        </p:nvSpPr>
        <p:spPr bwMode="auto">
          <a:xfrm>
            <a:off x="6172200" y="3962400"/>
            <a:ext cx="1066800" cy="400050"/>
          </a:xfrm>
          <a:prstGeom prst="rect">
            <a:avLst/>
          </a:prstGeom>
          <a:solidFill>
            <a:schemeClr val="bg1"/>
          </a:solidFill>
          <a:ln w="9525">
            <a:noFill/>
            <a:miter lim="800000"/>
            <a:headEnd/>
            <a:tailEnd/>
          </a:ln>
        </p:spPr>
        <p:txBody>
          <a:bodyPr>
            <a:prstTxWarp prst="textNoShape">
              <a:avLst/>
            </a:prstTxWarp>
            <a:spAutoFit/>
          </a:bodyPr>
          <a:lstStyle/>
          <a:p>
            <a:r>
              <a:rPr lang="it-IT" sz="1000" b="1">
                <a:latin typeface="Verdana" pitchFamily="-112" charset="0"/>
                <a:ea typeface="Verdana" pitchFamily="-112" charset="0"/>
                <a:cs typeface="Verdana" pitchFamily="-112" charset="0"/>
              </a:rPr>
              <a:t>Injecter du gaz neutre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Text Box 1029"/>
          <p:cNvSpPr txBox="1">
            <a:spLocks noChangeArrowheads="1"/>
          </p:cNvSpPr>
          <p:nvPr/>
        </p:nvSpPr>
        <p:spPr bwMode="auto">
          <a:xfrm>
            <a:off x="1066800" y="762000"/>
            <a:ext cx="5791200" cy="246063"/>
          </a:xfrm>
          <a:prstGeom prst="rect">
            <a:avLst/>
          </a:prstGeom>
          <a:noFill/>
          <a:ln w="9525">
            <a:noFill/>
            <a:miter lim="800000"/>
            <a:headEnd/>
            <a:tailEnd/>
          </a:ln>
        </p:spPr>
        <p:txBody>
          <a:bodyPr>
            <a:prstTxWarp prst="textNoShape">
              <a:avLst/>
            </a:prstTxWarp>
            <a:spAutoFit/>
          </a:bodyPr>
          <a:lstStyle/>
          <a:p>
            <a:pPr>
              <a:spcBef>
                <a:spcPct val="50000"/>
              </a:spcBef>
            </a:pPr>
            <a:r>
              <a:rPr lang="it-IT" sz="1000" b="1">
                <a:solidFill>
                  <a:srgbClr val="80060D"/>
                </a:solidFill>
                <a:latin typeface="Verdana" pitchFamily="-112" charset="0"/>
              </a:rPr>
              <a:t>4.Metodo Ganimede</a:t>
            </a:r>
            <a:r>
              <a:rPr lang="it-IT" sz="1000" b="1" baseline="30000">
                <a:solidFill>
                  <a:srgbClr val="80060D"/>
                </a:solidFill>
                <a:latin typeface="Verdana" pitchFamily="-112" charset="0"/>
              </a:rPr>
              <a:t>®</a:t>
            </a:r>
          </a:p>
        </p:txBody>
      </p:sp>
      <p:sp>
        <p:nvSpPr>
          <p:cNvPr id="62467" name="Text Box 1030"/>
          <p:cNvSpPr txBox="1">
            <a:spLocks noChangeArrowheads="1"/>
          </p:cNvSpPr>
          <p:nvPr/>
        </p:nvSpPr>
        <p:spPr bwMode="auto">
          <a:xfrm>
            <a:off x="304800" y="1279525"/>
            <a:ext cx="6248400" cy="325438"/>
          </a:xfrm>
          <a:prstGeom prst="rect">
            <a:avLst/>
          </a:prstGeom>
          <a:noFill/>
          <a:ln w="9525">
            <a:noFill/>
            <a:miter lim="800000"/>
            <a:headEnd/>
            <a:tailEnd/>
          </a:ln>
        </p:spPr>
        <p:txBody>
          <a:bodyPr>
            <a:prstTxWarp prst="textNoShape">
              <a:avLst/>
            </a:prstTxWarp>
            <a:spAutoFit/>
          </a:bodyPr>
          <a:lstStyle/>
          <a:p>
            <a:pPr>
              <a:lnSpc>
                <a:spcPts val="1800"/>
              </a:lnSpc>
              <a:spcBef>
                <a:spcPct val="50000"/>
              </a:spcBef>
            </a:pPr>
            <a:r>
              <a:rPr lang="it-IT" sz="1600" b="1">
                <a:solidFill>
                  <a:srgbClr val="80060D"/>
                </a:solidFill>
                <a:latin typeface="Verdana" pitchFamily="-112" charset="0"/>
              </a:rPr>
              <a:t>Lavage</a:t>
            </a:r>
          </a:p>
        </p:txBody>
      </p:sp>
      <p:sp>
        <p:nvSpPr>
          <p:cNvPr id="62468" name="Text Box 1031"/>
          <p:cNvSpPr>
            <a:spLocks noGrp="1" noChangeArrowheads="1"/>
          </p:cNvSpPr>
          <p:nvPr>
            <p:ph type="ctrTitle"/>
          </p:nvPr>
        </p:nvSpPr>
        <p:spPr>
          <a:xfrm>
            <a:off x="304800" y="4953000"/>
            <a:ext cx="8686800" cy="1447800"/>
          </a:xfrm>
        </p:spPr>
        <p:txBody>
          <a:bodyPr lIns="91440" tIns="45720" rIns="91440" bIns="45720" anchor="t"/>
          <a:lstStyle/>
          <a:p>
            <a:pPr algn="l" eaLnBrk="1" hangingPunct="1"/>
            <a:r>
              <a:rPr lang="it-IT" sz="1000" smtClean="0">
                <a:solidFill>
                  <a:schemeClr val="bg2"/>
                </a:solidFill>
                <a:latin typeface="Verdana" pitchFamily="-112" charset="0"/>
              </a:rPr>
              <a:t>Après la décuvaison, le fermenteur Ganimede® se montre relativement propre et sans résidus. Pour un lavage complet de Ganimede® il faut effectuer des opérations pratiques et efficaces. </a:t>
            </a:r>
            <a:br>
              <a:rPr lang="it-IT" sz="1000" smtClean="0">
                <a:solidFill>
                  <a:schemeClr val="bg2"/>
                </a:solidFill>
                <a:latin typeface="Verdana" pitchFamily="-112" charset="0"/>
              </a:rPr>
            </a:br>
            <a:r>
              <a:rPr lang="it-IT" sz="1000" smtClean="0">
                <a:solidFill>
                  <a:schemeClr val="bg2"/>
                </a:solidFill>
                <a:latin typeface="Verdana" pitchFamily="-112" charset="0"/>
              </a:rPr>
              <a:t/>
            </a:r>
            <a:br>
              <a:rPr lang="it-IT" sz="1000" smtClean="0">
                <a:solidFill>
                  <a:schemeClr val="bg2"/>
                </a:solidFill>
                <a:latin typeface="Verdana" pitchFamily="-112" charset="0"/>
              </a:rPr>
            </a:br>
            <a:r>
              <a:rPr lang="it-IT" sz="1000" smtClean="0">
                <a:solidFill>
                  <a:schemeClr val="bg2"/>
                </a:solidFill>
                <a:latin typeface="Verdana" pitchFamily="-112" charset="0"/>
              </a:rPr>
              <a:t>Le lavage du fermenteur se fait de la manière suivante: </a:t>
            </a:r>
            <a:br>
              <a:rPr lang="it-IT" sz="1000" smtClean="0">
                <a:solidFill>
                  <a:schemeClr val="bg2"/>
                </a:solidFill>
                <a:latin typeface="Verdana" pitchFamily="-112" charset="0"/>
              </a:rPr>
            </a:br>
            <a:r>
              <a:rPr lang="it-IT" sz="1000" smtClean="0">
                <a:solidFill>
                  <a:schemeClr val="bg2"/>
                </a:solidFill>
                <a:latin typeface="Verdana" pitchFamily="-112" charset="0"/>
              </a:rPr>
              <a:t>- utilisez une boule de lavage et effectuez le lavage du fermenteur comme il est indiqué dans les dessins ci-dessous.  </a:t>
            </a:r>
            <a:br>
              <a:rPr lang="it-IT" sz="1000" smtClean="0">
                <a:solidFill>
                  <a:schemeClr val="bg2"/>
                </a:solidFill>
                <a:latin typeface="Verdana" pitchFamily="-112" charset="0"/>
              </a:rPr>
            </a:br>
            <a:r>
              <a:rPr lang="it-IT" sz="1000" smtClean="0">
                <a:solidFill>
                  <a:schemeClr val="bg2"/>
                </a:solidFill>
                <a:latin typeface="Verdana" pitchFamily="-112" charset="0"/>
              </a:rPr>
              <a:t/>
            </a:r>
            <a:br>
              <a:rPr lang="it-IT" sz="1000" smtClean="0">
                <a:solidFill>
                  <a:schemeClr val="bg2"/>
                </a:solidFill>
                <a:latin typeface="Verdana" pitchFamily="-112" charset="0"/>
              </a:rPr>
            </a:br>
            <a:r>
              <a:rPr lang="it-IT" sz="1000" smtClean="0">
                <a:solidFill>
                  <a:schemeClr val="bg2"/>
                </a:solidFill>
                <a:latin typeface="Verdana" pitchFamily="-112" charset="0"/>
              </a:rPr>
              <a:t>À ce point, Ganimede® est prêt pour être employé comme un réservoir de stockage.</a:t>
            </a:r>
            <a:br>
              <a:rPr lang="it-IT" sz="1000" smtClean="0">
                <a:solidFill>
                  <a:schemeClr val="bg2"/>
                </a:solidFill>
                <a:latin typeface="Verdana" pitchFamily="-112" charset="0"/>
              </a:rPr>
            </a:br>
            <a:endParaRPr lang="it-IT" sz="1000" smtClean="0">
              <a:solidFill>
                <a:schemeClr val="bg2"/>
              </a:solidFill>
              <a:latin typeface="Verdana" pitchFamily="-112" charset="0"/>
            </a:endParaRPr>
          </a:p>
        </p:txBody>
      </p:sp>
      <p:sp>
        <p:nvSpPr>
          <p:cNvPr id="62469" name="Text Box 1034"/>
          <p:cNvSpPr txBox="1">
            <a:spLocks noChangeArrowheads="1"/>
          </p:cNvSpPr>
          <p:nvPr/>
        </p:nvSpPr>
        <p:spPr bwMode="auto">
          <a:xfrm>
            <a:off x="381000" y="64611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B1321185-432E-D34E-BB1A-FA04ED526BCD}" type="slidenum">
              <a:rPr lang="it-IT" sz="1000" b="1">
                <a:solidFill>
                  <a:srgbClr val="80060D"/>
                </a:solidFill>
                <a:latin typeface="Verdana" pitchFamily="-112" charset="0"/>
              </a:rPr>
              <a:pPr>
                <a:spcBef>
                  <a:spcPct val="50000"/>
                </a:spcBef>
              </a:pPr>
              <a:t>24</a:t>
            </a:fld>
            <a:endParaRPr lang="it-IT" sz="1200" b="1">
              <a:solidFill>
                <a:srgbClr val="80060D"/>
              </a:solidFill>
              <a:latin typeface="Verdana" pitchFamily="-112" charset="0"/>
            </a:endParaRPr>
          </a:p>
        </p:txBody>
      </p:sp>
      <p:pic>
        <p:nvPicPr>
          <p:cNvPr id="62470" name="Picture 2" descr="Washing"/>
          <p:cNvPicPr>
            <a:picLocks noChangeAspect="1" noChangeArrowheads="1"/>
          </p:cNvPicPr>
          <p:nvPr/>
        </p:nvPicPr>
        <p:blipFill>
          <a:blip r:embed="rId3"/>
          <a:srcRect/>
          <a:stretch>
            <a:fillRect/>
          </a:stretch>
        </p:blipFill>
        <p:spPr bwMode="auto">
          <a:xfrm>
            <a:off x="304800" y="1752600"/>
            <a:ext cx="8418513" cy="320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4514" name="Rectangle 1"/>
          <p:cNvSpPr>
            <a:spLocks noGrp="1" noChangeArrowheads="1"/>
          </p:cNvSpPr>
          <p:nvPr>
            <p:ph type="title"/>
          </p:nvPr>
        </p:nvSpPr>
        <p:spPr>
          <a:xfrm>
            <a:off x="2971800" y="3619500"/>
            <a:ext cx="6019800" cy="1525588"/>
          </a:xfrm>
        </p:spPr>
        <p:txBody>
          <a:bodyPr lIns="91440" tIns="45720" rIns="91440" bIns="45720"/>
          <a:lstStyle/>
          <a:p>
            <a:pPr algn="l">
              <a:lnSpc>
                <a:spcPts val="2563"/>
              </a:lnSpc>
              <a:buClr>
                <a:srgbClr val="80060D"/>
              </a:buClr>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a:solidFill>
                  <a:srgbClr val="80060D"/>
                </a:solidFill>
                <a:latin typeface="Verdana" pitchFamily="-112" charset="0"/>
              </a:rPr>
              <a:t>5.Emploi de l'Oxygène et des autres Gaz Techniques dans la vinification.</a:t>
            </a:r>
            <a:br>
              <a:rPr lang="en-GB" sz="2400" b="1">
                <a:solidFill>
                  <a:srgbClr val="80060D"/>
                </a:solidFill>
                <a:latin typeface="Verdana" pitchFamily="-112" charset="0"/>
              </a:rPr>
            </a:br>
            <a:r>
              <a:rPr lang="en-GB" sz="1800">
                <a:latin typeface="Verdana" pitchFamily="-112" charset="0"/>
              </a:rPr>
              <a:t>Des théories empiriques à la pratique scientifique.</a:t>
            </a:r>
          </a:p>
        </p:txBody>
      </p:sp>
      <p:sp>
        <p:nvSpPr>
          <p:cNvPr id="64515" name="Text Box 2"/>
          <p:cNvSpPr txBox="1">
            <a:spLocks noChangeArrowheads="1"/>
          </p:cNvSpPr>
          <p:nvPr/>
        </p:nvSpPr>
        <p:spPr bwMode="auto">
          <a:xfrm>
            <a:off x="381000" y="63087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72FCBFD5-B999-F64A-BCAC-187B535327B9}"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25</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6562" name="Text Box 1"/>
          <p:cNvSpPr txBox="1">
            <a:spLocks noChangeArrowheads="1"/>
          </p:cNvSpPr>
          <p:nvPr/>
        </p:nvSpPr>
        <p:spPr bwMode="auto">
          <a:xfrm>
            <a:off x="304800" y="1279525"/>
            <a:ext cx="6248400" cy="341313"/>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875"/>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Emploi des gaz techniques dans la vinification.</a:t>
            </a:r>
          </a:p>
        </p:txBody>
      </p:sp>
      <p:sp>
        <p:nvSpPr>
          <p:cNvPr id="66563" name="Text Box 2"/>
          <p:cNvSpPr txBox="1">
            <a:spLocks noChangeArrowheads="1"/>
          </p:cNvSpPr>
          <p:nvPr/>
        </p:nvSpPr>
        <p:spPr bwMode="auto">
          <a:xfrm>
            <a:off x="1143000" y="1746250"/>
            <a:ext cx="7696200" cy="4178300"/>
          </a:xfrm>
          <a:prstGeom prst="rect">
            <a:avLst/>
          </a:prstGeom>
          <a:noFill/>
          <a:ln w="9525">
            <a:noFill/>
            <a:miter lim="800000"/>
            <a:headEnd/>
            <a:tailEnd/>
          </a:ln>
        </p:spPr>
        <p:txBody>
          <a:bodyPr lIns="90000" tIns="46800" rIns="90000" bIns="46800">
            <a:prstTxWarp prst="textNoShape">
              <a:avLst/>
            </a:prstTxWarp>
            <a:spAutoFit/>
          </a:bodyPr>
          <a:lstStyle/>
          <a:p>
            <a:pPr>
              <a:lnSpc>
                <a:spcPts val="14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000"/>
                </a:solidFill>
                <a:latin typeface="Verdana" pitchFamily="-112" charset="0"/>
              </a:rPr>
              <a:t>Cette méthode a fait l’objet d’une réévaluation importante dans les dernières années, puisqu’elle encourage la prolifération des levures et la stabilisation de la couleur.</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800000"/>
              </a:solidFill>
              <a:latin typeface="Verdana" pitchFamily="-112" charset="0"/>
            </a:endParaRPr>
          </a:p>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a:solidFill>
                  <a:srgbClr val="800000"/>
                </a:solidFill>
                <a:latin typeface="Verdana" pitchFamily="-112" charset="0"/>
                <a:ea typeface="Verdana" pitchFamily="-112" charset="0"/>
                <a:cs typeface="Verdana" pitchFamily="-112" charset="0"/>
              </a:rPr>
              <a:t>Toutefois, il arrive souvent qu’on en parle de manière approximative et empirique, par exemple en ce qui concerne l’“oxygénation du moût/vin”.</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a:solidFill>
                  <a:srgbClr val="800000"/>
                </a:solidFill>
                <a:latin typeface="Verdana" pitchFamily="-112" charset="0"/>
              </a:rPr>
              <a:t>Lorsqu’on parle d’emploi de l’oxygène, qui peut s’avérer vraiment utile, il faut toujours considérer soigneusement les quantités, les délais, le moment le plus convenable pour effectuer l’inoculation, en prenant en compte les raisins d’origine, le produit fini que l’on veut obtenir et les conditions où l’on travaille les raisins. En fait, le résultat final doit être l’</a:t>
            </a:r>
            <a:r>
              <a:rPr lang="en-GB" sz="1400" b="1">
                <a:solidFill>
                  <a:srgbClr val="800000"/>
                </a:solidFill>
                <a:latin typeface="Verdana" pitchFamily="-112" charset="0"/>
                <a:ea typeface="Verdana" pitchFamily="-112" charset="0"/>
                <a:cs typeface="Verdana" pitchFamily="-112" charset="0"/>
              </a:rPr>
              <a:t>OXYGENATION </a:t>
            </a:r>
            <a:r>
              <a:rPr lang="en-GB" sz="1400">
                <a:solidFill>
                  <a:srgbClr val="800000"/>
                </a:solidFill>
                <a:latin typeface="Verdana" pitchFamily="-112" charset="0"/>
              </a:rPr>
              <a:t>et </a:t>
            </a:r>
            <a:r>
              <a:rPr lang="en-GB" sz="1400" b="1">
                <a:solidFill>
                  <a:srgbClr val="800000"/>
                </a:solidFill>
                <a:latin typeface="Verdana" pitchFamily="-112" charset="0"/>
                <a:ea typeface="Verdana" pitchFamily="-112" charset="0"/>
                <a:cs typeface="Verdana" pitchFamily="-112" charset="0"/>
              </a:rPr>
              <a:t>NON PAS L’OXYDATION </a:t>
            </a:r>
            <a:r>
              <a:rPr lang="en-GB" sz="1400">
                <a:solidFill>
                  <a:srgbClr val="800000"/>
                </a:solidFill>
                <a:latin typeface="Verdana" pitchFamily="-112" charset="0"/>
              </a:rPr>
              <a:t>du produit!</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800000"/>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000"/>
                </a:solidFill>
                <a:latin typeface="Verdana" pitchFamily="-112" charset="0"/>
              </a:rPr>
              <a:t>Voilà pourquoi l’emploi de l’oxygène ou de tout autre gaz technique doit TOUJOURS avoir lieu de manière CONTRÔLEE et non approximative (il ne suffit pas d’exposer la masse fermentaire à l’air pour avoir une “oxygénation”!). C’est l’Oenologue qui doit faire ce choix et pour cela avoir à sa disposition des instruments efficaces, grâce auxquels il peut utiliser ces gaz selon des critères SCIENTIFIQUES, certains et reproductibles.</a:t>
            </a:r>
          </a:p>
        </p:txBody>
      </p:sp>
      <p:sp>
        <p:nvSpPr>
          <p:cNvPr id="66564" name="Text Box 3"/>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5.Emploi des gaz techniques</a:t>
            </a:r>
          </a:p>
        </p:txBody>
      </p:sp>
      <p:sp>
        <p:nvSpPr>
          <p:cNvPr id="66565" name="Text Box 4"/>
          <p:cNvSpPr txBox="1">
            <a:spLocks noChangeArrowheads="1"/>
          </p:cNvSpPr>
          <p:nvPr/>
        </p:nvSpPr>
        <p:spPr bwMode="auto">
          <a:xfrm>
            <a:off x="381000" y="63087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53C81BD4-8665-4846-9852-21DE53ACE782}"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26</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8610" name="Text Box 1"/>
          <p:cNvSpPr txBox="1">
            <a:spLocks noChangeArrowheads="1"/>
          </p:cNvSpPr>
          <p:nvPr/>
        </p:nvSpPr>
        <p:spPr bwMode="auto">
          <a:xfrm>
            <a:off x="304800" y="1279525"/>
            <a:ext cx="62484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875"/>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Emploi de l'oxygène pendant la fermentation.</a:t>
            </a:r>
          </a:p>
        </p:txBody>
      </p:sp>
      <p:sp>
        <p:nvSpPr>
          <p:cNvPr id="68611" name="Text Box 2"/>
          <p:cNvSpPr txBox="1">
            <a:spLocks noChangeArrowheads="1"/>
          </p:cNvSpPr>
          <p:nvPr/>
        </p:nvSpPr>
        <p:spPr bwMode="auto">
          <a:xfrm>
            <a:off x="1143000" y="1860550"/>
            <a:ext cx="7696200" cy="3797300"/>
          </a:xfrm>
          <a:prstGeom prst="rect">
            <a:avLst/>
          </a:prstGeom>
          <a:noFill/>
          <a:ln w="9525">
            <a:noFill/>
            <a:miter lim="800000"/>
            <a:headEnd/>
            <a:tailEnd/>
          </a:ln>
        </p:spPr>
        <p:txBody>
          <a:bodyPr lIns="90000" tIns="46800" rIns="90000" bIns="46800">
            <a:prstTxWarp prst="textNoShape">
              <a:avLst/>
            </a:prstTxWarp>
            <a:spAutoFit/>
          </a:bodyPr>
          <a:lstStyle/>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700D13"/>
                </a:solidFill>
                <a:latin typeface="Verdana" pitchFamily="-112" charset="0"/>
              </a:rPr>
              <a:t>• PROLIFERATION DES LEVURES </a:t>
            </a: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700D13"/>
              </a:solidFill>
              <a:latin typeface="Verdana" pitchFamily="-112" charset="0"/>
            </a:endParaRP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700D13"/>
                </a:solidFill>
                <a:latin typeface="Verdana" pitchFamily="-112" charset="0"/>
              </a:rPr>
              <a:t>	Metodo Ganimede</a:t>
            </a:r>
            <a:r>
              <a:rPr lang="en-GB" sz="1400" b="1" baseline="30000">
                <a:solidFill>
                  <a:srgbClr val="700D13"/>
                </a:solidFill>
                <a:latin typeface="Verdana" pitchFamily="-112" charset="0"/>
              </a:rPr>
              <a:t>®</a:t>
            </a:r>
            <a:r>
              <a:rPr lang="en-GB" sz="1400">
                <a:solidFill>
                  <a:srgbClr val="700D13"/>
                </a:solidFill>
                <a:latin typeface="Verdana" pitchFamily="-112" charset="0"/>
              </a:rPr>
              <a:t> offre à l'oenologue la possibilité d'introduire de l'air filtré 	au début de la fermentation, pour encourager la prolifération des levures.</a:t>
            </a: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700D13"/>
              </a:solidFill>
              <a:latin typeface="Verdana" pitchFamily="-112" charset="0"/>
            </a:endParaRP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700D13"/>
                </a:solidFill>
                <a:latin typeface="Verdana" pitchFamily="-112" charset="0"/>
              </a:rPr>
              <a:t>• POLYMERISATION DES TANINS</a:t>
            </a:r>
          </a:p>
          <a:p>
            <a:pPr lvl="1">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700D13"/>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a:solidFill>
                  <a:srgbClr val="700D13"/>
                </a:solidFill>
                <a:latin typeface="Verdana" pitchFamily="-112" charset="0"/>
              </a:rPr>
              <a:t>	Metodo Ganimede</a:t>
            </a:r>
            <a:r>
              <a:rPr lang="en-GB" sz="1400" baseline="30000">
                <a:solidFill>
                  <a:srgbClr val="700D13"/>
                </a:solidFill>
                <a:latin typeface="Verdana" pitchFamily="-112" charset="0"/>
              </a:rPr>
              <a:t>®</a:t>
            </a:r>
            <a:r>
              <a:rPr lang="en-GB" sz="1400" baseline="28000">
                <a:solidFill>
                  <a:srgbClr val="700D13"/>
                </a:solidFill>
                <a:latin typeface="Verdana" pitchFamily="-112" charset="0"/>
                <a:ea typeface="Verdana" pitchFamily="-112" charset="0"/>
                <a:cs typeface="Verdana" pitchFamily="-112" charset="0"/>
              </a:rPr>
              <a:t> </a:t>
            </a:r>
            <a:r>
              <a:rPr lang="en-GB" sz="1400">
                <a:solidFill>
                  <a:srgbClr val="700D13"/>
                </a:solidFill>
                <a:latin typeface="Verdana" pitchFamily="-112" charset="0"/>
              </a:rPr>
              <a:t>permet de contrôler l'emploi de l'oxygène, ce qui peut 	s'avérer important pendant les phases centrale et finale de la fermentation 	afin d'encourager la polymérisation des tanins et obtenir donc des vins plus 	souples et agréables en bouche, tout en réduisant les délais d'élevage.</a:t>
            </a:r>
          </a:p>
          <a:p>
            <a:pPr lvl="1">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700D13"/>
              </a:solidFill>
              <a:latin typeface="Verdana" pitchFamily="-112" charset="0"/>
            </a:endParaRP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700D13"/>
                </a:solidFill>
                <a:latin typeface="Verdana" pitchFamily="-112" charset="0"/>
              </a:rPr>
              <a:t>• STABILISATION DE LA COULEUR </a:t>
            </a:r>
          </a:p>
          <a:p>
            <a:pPr lvl="1">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700D13"/>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a:solidFill>
                  <a:srgbClr val="700D13"/>
                </a:solidFill>
                <a:latin typeface="Verdana" pitchFamily="-112" charset="0"/>
              </a:rPr>
              <a:t>	Ce contrôle scientifique, et non pas empirique, de l'oxygène en cours de 	fermentation dans </a:t>
            </a:r>
            <a:r>
              <a:rPr lang="en-GB" sz="1400" b="1">
                <a:solidFill>
                  <a:srgbClr val="700D13"/>
                </a:solidFill>
                <a:latin typeface="Verdana" pitchFamily="-112" charset="0"/>
              </a:rPr>
              <a:t>Metodo Ganimede</a:t>
            </a:r>
            <a:r>
              <a:rPr lang="en-GB" sz="1400" b="1" baseline="30000">
                <a:solidFill>
                  <a:srgbClr val="700D13"/>
                </a:solidFill>
                <a:latin typeface="Verdana" pitchFamily="-112" charset="0"/>
              </a:rPr>
              <a:t>®</a:t>
            </a:r>
            <a:r>
              <a:rPr lang="en-GB" sz="1400">
                <a:solidFill>
                  <a:srgbClr val="700D13"/>
                </a:solidFill>
                <a:latin typeface="Verdana" pitchFamily="-112" charset="0"/>
              </a:rPr>
              <a:t> permet la stabilisation des 	substances colorantes extraites.</a:t>
            </a:r>
          </a:p>
        </p:txBody>
      </p:sp>
      <p:sp>
        <p:nvSpPr>
          <p:cNvPr id="68612" name="Text Box 3"/>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5.Emploi des gaz techniques</a:t>
            </a:r>
          </a:p>
        </p:txBody>
      </p:sp>
      <p:sp>
        <p:nvSpPr>
          <p:cNvPr id="68613" name="Text Box 4"/>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BCF25FF3-01FE-194E-82E5-C8F8B5A0689C}"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27</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0658" name="Text Box 1"/>
          <p:cNvSpPr txBox="1">
            <a:spLocks noChangeArrowheads="1"/>
          </p:cNvSpPr>
          <p:nvPr/>
        </p:nvSpPr>
        <p:spPr bwMode="auto">
          <a:xfrm>
            <a:off x="304800" y="1279525"/>
            <a:ext cx="6248400" cy="341313"/>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Paramètres d'interaction entre le gaz et le moût/vin.</a:t>
            </a:r>
          </a:p>
        </p:txBody>
      </p:sp>
      <p:sp>
        <p:nvSpPr>
          <p:cNvPr id="70659" name="Text Box 2"/>
          <p:cNvSpPr txBox="1">
            <a:spLocks noChangeArrowheads="1"/>
          </p:cNvSpPr>
          <p:nvPr/>
        </p:nvSpPr>
        <p:spPr bwMode="auto">
          <a:xfrm>
            <a:off x="1143000" y="1881188"/>
            <a:ext cx="7696200" cy="3751262"/>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a:solidFill>
                  <a:srgbClr val="800000"/>
                </a:solidFill>
                <a:latin typeface="Verdana" pitchFamily="-112" charset="0"/>
              </a:rPr>
              <a:t>Les </a:t>
            </a:r>
            <a:r>
              <a:rPr lang="en-GB" sz="1400" b="1">
                <a:solidFill>
                  <a:srgbClr val="800000"/>
                </a:solidFill>
                <a:latin typeface="Verdana" pitchFamily="-112" charset="0"/>
                <a:ea typeface="Verdana" pitchFamily="-112" charset="0"/>
                <a:cs typeface="Verdana" pitchFamily="-112" charset="0"/>
              </a:rPr>
              <a:t>conditions PHYSIQUES et CHIMIQUES idéales pour causer l’interaction du gaz introduit dans le moût-vin</a:t>
            </a:r>
            <a:r>
              <a:rPr lang="en-GB" sz="1400">
                <a:solidFill>
                  <a:srgbClr val="800000"/>
                </a:solidFill>
                <a:latin typeface="Verdana" pitchFamily="-112" charset="0"/>
              </a:rPr>
              <a:t>, et donc garantir que son emploi dans la vinification est vraiment efficace, sont:</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000"/>
                </a:solidFill>
                <a:latin typeface="Verdana" pitchFamily="-112" charset="0"/>
              </a:rPr>
              <a:t>1- </a:t>
            </a:r>
            <a:r>
              <a:rPr lang="en-GB" sz="1400" b="1">
                <a:solidFill>
                  <a:srgbClr val="800000"/>
                </a:solidFill>
                <a:latin typeface="Verdana" pitchFamily="-112" charset="0"/>
                <a:ea typeface="Verdana" pitchFamily="-112" charset="0"/>
                <a:cs typeface="Verdana" pitchFamily="-112" charset="0"/>
              </a:rPr>
              <a:t>Pression adéquate qui permet et garantit la solubilité du gaz </a:t>
            </a:r>
            <a:r>
              <a:rPr lang="en-GB" sz="1400">
                <a:solidFill>
                  <a:srgbClr val="800000"/>
                </a:solidFill>
                <a:latin typeface="Verdana" pitchFamily="-112" charset="0"/>
              </a:rPr>
              <a:t>(Loi 	d’Henry)</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000"/>
                </a:solidFill>
                <a:latin typeface="Verdana" pitchFamily="-112" charset="0"/>
              </a:rPr>
              <a:t>2- Délai de contact suffisant pour garantir l’interaction gaz/moût-vin</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000"/>
                </a:solidFill>
                <a:latin typeface="Verdana" pitchFamily="-112" charset="0"/>
              </a:rPr>
              <a:t>3- Grande surface de contact, pour que tout le produit soit affecté</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000"/>
                </a:solidFill>
                <a:latin typeface="Verdana" pitchFamily="-112" charset="0"/>
              </a:rPr>
              <a:t>4- Température idéale </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000"/>
                </a:solidFill>
                <a:latin typeface="Verdana" pitchFamily="-112" charset="0"/>
                <a:ea typeface="Verdana" pitchFamily="-112" charset="0"/>
                <a:cs typeface="Verdana" pitchFamily="-112" charset="0"/>
              </a:rPr>
              <a:t>    </a:t>
            </a:r>
            <a:r>
              <a:rPr lang="en-GB" sz="1400">
                <a:solidFill>
                  <a:srgbClr val="800000"/>
                </a:solidFill>
                <a:latin typeface="Verdana" pitchFamily="-112" charset="0"/>
                <a:ea typeface="Verdana" pitchFamily="-112" charset="0"/>
                <a:cs typeface="Verdana" pitchFamily="-112" charset="0"/>
              </a:rPr>
              <a:t>(les faibles températures encouragent la solubilité du gaz)</a:t>
            </a:r>
            <a:r>
              <a:rPr lang="en-GB" sz="1400">
                <a:solidFill>
                  <a:srgbClr val="800000"/>
                </a:solidFill>
                <a:latin typeface="Verdana" pitchFamily="-112" charset="0"/>
              </a:rPr>
              <a:t>.</a:t>
            </a:r>
          </a:p>
        </p:txBody>
      </p:sp>
      <p:sp>
        <p:nvSpPr>
          <p:cNvPr id="70660" name="Text Box 3"/>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5.Emploi des gaz techniques</a:t>
            </a:r>
          </a:p>
        </p:txBody>
      </p:sp>
      <p:sp>
        <p:nvSpPr>
          <p:cNvPr id="70661" name="Text Box 4"/>
          <p:cNvSpPr txBox="1">
            <a:spLocks noChangeArrowheads="1"/>
          </p:cNvSpPr>
          <p:nvPr/>
        </p:nvSpPr>
        <p:spPr bwMode="auto">
          <a:xfrm>
            <a:off x="381000" y="63087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8DD433C3-02C2-6F4F-A14A-5F21CDDC50D8}"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28</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72706" name="Picture 1"/>
          <p:cNvPicPr>
            <a:picLocks noChangeAspect="1" noChangeArrowheads="1"/>
          </p:cNvPicPr>
          <p:nvPr/>
        </p:nvPicPr>
        <p:blipFill>
          <a:blip r:embed="rId4"/>
          <a:srcRect/>
          <a:stretch>
            <a:fillRect/>
          </a:stretch>
        </p:blipFill>
        <p:spPr bwMode="auto">
          <a:xfrm>
            <a:off x="1295400" y="1981200"/>
            <a:ext cx="4772025" cy="4319588"/>
          </a:xfrm>
          <a:prstGeom prst="rect">
            <a:avLst/>
          </a:prstGeom>
          <a:noFill/>
          <a:ln w="9525">
            <a:noFill/>
            <a:miter lim="800000"/>
            <a:headEnd/>
            <a:tailEnd/>
          </a:ln>
        </p:spPr>
      </p:pic>
      <p:sp>
        <p:nvSpPr>
          <p:cNvPr id="72707" name="Text Box 2"/>
          <p:cNvSpPr txBox="1">
            <a:spLocks noChangeArrowheads="1"/>
          </p:cNvSpPr>
          <p:nvPr/>
        </p:nvSpPr>
        <p:spPr bwMode="auto">
          <a:xfrm>
            <a:off x="304800" y="1279525"/>
            <a:ext cx="6248400" cy="341313"/>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875"/>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LOI D'HENRY et Metodo Ganimede</a:t>
            </a:r>
            <a:r>
              <a:rPr lang="en-GB" sz="1600" b="1" baseline="30000">
                <a:solidFill>
                  <a:srgbClr val="80060D"/>
                </a:solidFill>
                <a:latin typeface="Verdana" pitchFamily="-112" charset="0"/>
              </a:rPr>
              <a:t>®</a:t>
            </a:r>
          </a:p>
        </p:txBody>
      </p:sp>
      <p:sp>
        <p:nvSpPr>
          <p:cNvPr id="72708" name="Rectangle 3"/>
          <p:cNvSpPr>
            <a:spLocks noGrp="1" noChangeArrowheads="1"/>
          </p:cNvSpPr>
          <p:nvPr>
            <p:ph type="title"/>
          </p:nvPr>
        </p:nvSpPr>
        <p:spPr>
          <a:xfrm>
            <a:off x="6477000" y="1089025"/>
            <a:ext cx="2667000" cy="5159375"/>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808080"/>
                </a:solidFill>
                <a:latin typeface="Verdana" pitchFamily="-112" charset="0"/>
              </a:rPr>
              <a:t/>
            </a:r>
            <a:br>
              <a:rPr lang="en-GB" sz="1000">
                <a:solidFill>
                  <a:srgbClr val="808080"/>
                </a:solidFill>
                <a:latin typeface="Verdana" pitchFamily="-112" charset="0"/>
              </a:rPr>
            </a:br>
            <a:r>
              <a:rPr lang="en-GB" sz="1000">
                <a:solidFill>
                  <a:srgbClr val="808080"/>
                </a:solidFill>
                <a:latin typeface="Verdana" pitchFamily="-112" charset="0"/>
              </a:rPr>
              <a:t>Dans les fermenteurs </a:t>
            </a:r>
            <a:r>
              <a:rPr lang="en-GB" sz="1000" b="1">
                <a:solidFill>
                  <a:srgbClr val="808080"/>
                </a:solidFill>
                <a:latin typeface="Verdana" pitchFamily="-112" charset="0"/>
                <a:ea typeface="Verdana" pitchFamily="-112" charset="0"/>
                <a:cs typeface="Verdana" pitchFamily="-112" charset="0"/>
              </a:rPr>
              <a:t>Ganimede</a:t>
            </a:r>
            <a:r>
              <a:rPr lang="en-GB" sz="1000" b="1" baseline="31000">
                <a:solidFill>
                  <a:srgbClr val="808080"/>
                </a:solidFill>
                <a:latin typeface="Verdana" pitchFamily="-112" charset="0"/>
                <a:ea typeface="Verdana" pitchFamily="-112" charset="0"/>
                <a:cs typeface="Verdana" pitchFamily="-112" charset="0"/>
              </a:rPr>
              <a:t>®</a:t>
            </a:r>
            <a:r>
              <a:rPr lang="en-GB" sz="1000">
                <a:solidFill>
                  <a:srgbClr val="808080"/>
                </a:solidFill>
                <a:latin typeface="Verdana" pitchFamily="-112" charset="0"/>
              </a:rPr>
              <a:t> la gestion des gaz techniques peut se faire de manière </a:t>
            </a:r>
            <a:r>
              <a:rPr lang="en-GB" sz="1000" b="1">
                <a:solidFill>
                  <a:srgbClr val="808080"/>
                </a:solidFill>
                <a:latin typeface="Verdana" pitchFamily="-112" charset="0"/>
                <a:ea typeface="Verdana" pitchFamily="-112" charset="0"/>
                <a:cs typeface="Verdana" pitchFamily="-112" charset="0"/>
              </a:rPr>
              <a:t>SCIENTIFIQUE</a:t>
            </a:r>
            <a:r>
              <a:rPr lang="en-GB" sz="1000">
                <a:solidFill>
                  <a:srgbClr val="808080"/>
                </a:solidFill>
                <a:latin typeface="Verdana" pitchFamily="-112" charset="0"/>
              </a:rPr>
              <a:t>, grâce au principe connu sous le nom de </a:t>
            </a:r>
            <a:r>
              <a:rPr lang="en-GB" sz="1000" b="1">
                <a:solidFill>
                  <a:srgbClr val="808080"/>
                </a:solidFill>
                <a:latin typeface="Verdana" pitchFamily="-112" charset="0"/>
                <a:ea typeface="Verdana" pitchFamily="-112" charset="0"/>
                <a:cs typeface="Verdana" pitchFamily="-112" charset="0"/>
              </a:rPr>
              <a:t>“LOI D’HENRY”</a:t>
            </a:r>
            <a:r>
              <a:rPr lang="en-GB" sz="1000" b="1">
                <a:solidFill>
                  <a:srgbClr val="808080"/>
                </a:solidFill>
                <a:latin typeface="Verdana" pitchFamily="-112" charset="0"/>
              </a:rPr>
              <a:t>.</a:t>
            </a:r>
            <a:r>
              <a:rPr lang="en-GB" sz="1000">
                <a:solidFill>
                  <a:srgbClr val="808080"/>
                </a:solidFill>
                <a:latin typeface="Verdana" pitchFamily="-112" charset="0"/>
              </a:rPr>
              <a:t> En fait, le gaz technique introduit en dessous du diaphragme, qui subit la pression du liquide en dessus, va exercer sur le liquide une pression égale à celle subie. </a:t>
            </a:r>
            <a:br>
              <a:rPr lang="en-GB" sz="1000">
                <a:solidFill>
                  <a:srgbClr val="808080"/>
                </a:solidFill>
                <a:latin typeface="Verdana" pitchFamily="-112" charset="0"/>
              </a:rPr>
            </a:br>
            <a:r>
              <a:rPr lang="en-GB" sz="1000">
                <a:solidFill>
                  <a:srgbClr val="808080"/>
                </a:solidFill>
                <a:latin typeface="Verdana" pitchFamily="-112" charset="0"/>
              </a:rPr>
              <a:t>Pour cette raison, </a:t>
            </a:r>
            <a:r>
              <a:rPr lang="en-GB" sz="1000" b="1">
                <a:solidFill>
                  <a:srgbClr val="808080"/>
                </a:solidFill>
                <a:latin typeface="Verdana" pitchFamily="-112" charset="0"/>
                <a:ea typeface="Verdana" pitchFamily="-112" charset="0"/>
                <a:cs typeface="Verdana" pitchFamily="-112" charset="0"/>
              </a:rPr>
              <a:t>le gaz se dissout dans le liquide et s’y lie intimement, selon des PARAMETRES CONTRÔLABLES ET REPETABLES</a:t>
            </a:r>
            <a:r>
              <a:rPr lang="en-GB" sz="1000">
                <a:solidFill>
                  <a:srgbClr val="808080"/>
                </a:solidFill>
                <a:latin typeface="Verdana" pitchFamily="-112" charset="0"/>
                <a:ea typeface="Verdana" pitchFamily="-112" charset="0"/>
                <a:cs typeface="Verdana" pitchFamily="-112" charset="0"/>
              </a:rPr>
              <a:t>. </a:t>
            </a:r>
            <a:r>
              <a:rPr lang="en-GB" sz="1000">
                <a:solidFill>
                  <a:srgbClr val="808080"/>
                </a:solidFill>
                <a:latin typeface="Verdana" pitchFamily="-112" charset="0"/>
              </a:rPr>
              <a:t>Cela </a:t>
            </a:r>
            <a:r>
              <a:rPr lang="en-GB" sz="1000" b="1">
                <a:solidFill>
                  <a:srgbClr val="808080"/>
                </a:solidFill>
                <a:latin typeface="Verdana" pitchFamily="-112" charset="0"/>
                <a:ea typeface="Verdana" pitchFamily="-112" charset="0"/>
                <a:cs typeface="Verdana" pitchFamily="-112" charset="0"/>
              </a:rPr>
              <a:t>permet à l’Oenologue la gestion REELLE du processus</a:t>
            </a:r>
            <a:r>
              <a:rPr lang="en-GB" sz="1000">
                <a:solidFill>
                  <a:srgbClr val="808080"/>
                </a:solidFill>
                <a:latin typeface="Verdana" pitchFamily="-112" charset="0"/>
              </a:rPr>
              <a:t>,</a:t>
            </a:r>
            <a:r>
              <a:rPr lang="en-GB" sz="1000">
                <a:solidFill>
                  <a:srgbClr val="808080"/>
                </a:solidFill>
                <a:latin typeface="Verdana" pitchFamily="-112" charset="0"/>
                <a:ea typeface="Verdana" pitchFamily="-112" charset="0"/>
                <a:cs typeface="Verdana" pitchFamily="-112" charset="0"/>
              </a:rPr>
              <a:t> </a:t>
            </a:r>
            <a:r>
              <a:rPr lang="en-GB" sz="1000">
                <a:solidFill>
                  <a:srgbClr val="808080"/>
                </a:solidFill>
                <a:latin typeface="Verdana" pitchFamily="-112" charset="0"/>
              </a:rPr>
              <a:t>à l’abri de toute improvisation ou surprise. En outre, au moment où le bipasse est ouvert, toute la masse du gaz, qui est restée en pression jusque-là, se déverse sur le chapeau des marcs, en créant un effet de remuage amplifié par le </a:t>
            </a:r>
            <a:r>
              <a:rPr lang="en-GB" sz="1000" b="1">
                <a:solidFill>
                  <a:srgbClr val="808080"/>
                </a:solidFill>
                <a:latin typeface="Verdana" pitchFamily="-112" charset="0"/>
                <a:ea typeface="Verdana" pitchFamily="-112" charset="0"/>
                <a:cs typeface="Verdana" pitchFamily="-112" charset="0"/>
              </a:rPr>
              <a:t>phénomène de décompression</a:t>
            </a:r>
            <a:r>
              <a:rPr lang="en-GB" sz="1000">
                <a:solidFill>
                  <a:srgbClr val="808080"/>
                </a:solidFill>
                <a:latin typeface="Verdana" pitchFamily="-112" charset="0"/>
                <a:ea typeface="Verdana" pitchFamily="-112" charset="0"/>
                <a:cs typeface="Verdana" pitchFamily="-112" charset="0"/>
              </a:rPr>
              <a:t> </a:t>
            </a:r>
            <a:r>
              <a:rPr lang="en-GB" sz="1000">
                <a:solidFill>
                  <a:srgbClr val="808080"/>
                </a:solidFill>
                <a:latin typeface="Verdana" pitchFamily="-112" charset="0"/>
              </a:rPr>
              <a:t>qui se crée à cause de la baisse rapide de la pression (ex. ouverture d’une bouteille de champagne).</a:t>
            </a:r>
            <a:br>
              <a:rPr lang="en-GB" sz="1000">
                <a:solidFill>
                  <a:srgbClr val="808080"/>
                </a:solidFill>
                <a:latin typeface="Verdana" pitchFamily="-112" charset="0"/>
              </a:rPr>
            </a:br>
            <a:endParaRPr lang="en-GB" sz="1000">
              <a:solidFill>
                <a:srgbClr val="808080"/>
              </a:solidFill>
              <a:latin typeface="Verdana" pitchFamily="-112" charset="0"/>
            </a:endParaRPr>
          </a:p>
        </p:txBody>
      </p:sp>
      <p:sp>
        <p:nvSpPr>
          <p:cNvPr id="72709" name="Text Box 4"/>
          <p:cNvSpPr txBox="1">
            <a:spLocks noChangeArrowheads="1"/>
          </p:cNvSpPr>
          <p:nvPr/>
        </p:nvSpPr>
        <p:spPr bwMode="auto">
          <a:xfrm>
            <a:off x="152400" y="4225925"/>
            <a:ext cx="1981200" cy="2006600"/>
          </a:xfrm>
          <a:prstGeom prst="rect">
            <a:avLst/>
          </a:prstGeom>
          <a:noFill/>
          <a:ln w="9525">
            <a:noFill/>
            <a:miter lim="800000"/>
            <a:headEnd/>
            <a:tailEnd/>
          </a:ln>
        </p:spPr>
        <p:txBody>
          <a:bodyPr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LOI D'HENRY</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000">
              <a:solidFill>
                <a:schemeClr val="tx1"/>
              </a:solidFill>
              <a:latin typeface="Verdana" pitchFamily="-112" charset="0"/>
            </a:endParaRP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000">
              <a:solidFill>
                <a:schemeClr val="tx1"/>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000"/>
                </a:solidFill>
                <a:latin typeface="Verdana" pitchFamily="-112" charset="0"/>
              </a:rPr>
              <a:t>“</a:t>
            </a:r>
            <a:r>
              <a:rPr lang="en-GB" sz="1000" b="1">
                <a:solidFill>
                  <a:srgbClr val="800000"/>
                </a:solidFill>
                <a:latin typeface="Verdana" pitchFamily="-112" charset="0"/>
                <a:ea typeface="Verdana" pitchFamily="-112" charset="0"/>
                <a:cs typeface="Verdana" pitchFamily="-112" charset="0"/>
              </a:rPr>
              <a:t>Un gaz qui exerce une pression sur la surface d’un liquide se dissout dans le liquide jusqu’au moment où le gaz en solution dans le liquide atteint la même pression qu’il exerce au-dessus du liquide</a:t>
            </a:r>
            <a:r>
              <a:rPr lang="en-GB" sz="1000" b="1">
                <a:solidFill>
                  <a:srgbClr val="800000"/>
                </a:solidFill>
                <a:latin typeface="Verdana" pitchFamily="-112" charset="0"/>
              </a:rPr>
              <a:t>.”</a:t>
            </a:r>
          </a:p>
        </p:txBody>
      </p:sp>
      <p:sp>
        <p:nvSpPr>
          <p:cNvPr id="72710" name="Line 5"/>
          <p:cNvSpPr>
            <a:spLocks noChangeShapeType="1"/>
          </p:cNvSpPr>
          <p:nvPr/>
        </p:nvSpPr>
        <p:spPr bwMode="auto">
          <a:xfrm>
            <a:off x="228600" y="4495800"/>
            <a:ext cx="1905000" cy="1588"/>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72711" name="Line 6"/>
          <p:cNvSpPr>
            <a:spLocks noChangeShapeType="1"/>
          </p:cNvSpPr>
          <p:nvPr/>
        </p:nvSpPr>
        <p:spPr bwMode="auto">
          <a:xfrm>
            <a:off x="1828800" y="1905000"/>
            <a:ext cx="4495800" cy="1588"/>
          </a:xfrm>
          <a:prstGeom prst="line">
            <a:avLst/>
          </a:prstGeom>
          <a:noFill/>
          <a:ln w="38160">
            <a:solidFill>
              <a:srgbClr val="000000"/>
            </a:solidFill>
            <a:prstDash val="lgDashDot"/>
            <a:round/>
            <a:headEnd/>
            <a:tailEnd/>
          </a:ln>
        </p:spPr>
        <p:txBody>
          <a:bodyPr>
            <a:prstTxWarp prst="textNoShape">
              <a:avLst/>
            </a:prstTxWarp>
          </a:bodyPr>
          <a:lstStyle/>
          <a:p>
            <a:endParaRPr lang="it-IT"/>
          </a:p>
        </p:txBody>
      </p:sp>
      <p:sp>
        <p:nvSpPr>
          <p:cNvPr id="72712" name="Line 7"/>
          <p:cNvSpPr>
            <a:spLocks noChangeShapeType="1"/>
          </p:cNvSpPr>
          <p:nvPr/>
        </p:nvSpPr>
        <p:spPr bwMode="auto">
          <a:xfrm>
            <a:off x="1828800" y="6400800"/>
            <a:ext cx="4495800" cy="1588"/>
          </a:xfrm>
          <a:prstGeom prst="line">
            <a:avLst/>
          </a:prstGeom>
          <a:noFill/>
          <a:ln w="38160">
            <a:solidFill>
              <a:srgbClr val="000000"/>
            </a:solidFill>
            <a:prstDash val="lgDashDot"/>
            <a:round/>
            <a:headEnd/>
            <a:tailEnd/>
          </a:ln>
        </p:spPr>
        <p:txBody>
          <a:bodyPr>
            <a:prstTxWarp prst="textNoShape">
              <a:avLst/>
            </a:prstTxWarp>
          </a:bodyPr>
          <a:lstStyle/>
          <a:p>
            <a:endParaRPr lang="it-IT"/>
          </a:p>
        </p:txBody>
      </p:sp>
      <p:sp>
        <p:nvSpPr>
          <p:cNvPr id="72713" name="Text Box 8"/>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5.Emploi des gaz techniques</a:t>
            </a:r>
          </a:p>
        </p:txBody>
      </p:sp>
      <p:sp>
        <p:nvSpPr>
          <p:cNvPr id="72714" name="Line 9"/>
          <p:cNvSpPr>
            <a:spLocks noChangeShapeType="1"/>
          </p:cNvSpPr>
          <p:nvPr/>
        </p:nvSpPr>
        <p:spPr bwMode="auto">
          <a:xfrm>
            <a:off x="233363" y="2244725"/>
            <a:ext cx="1905000" cy="1588"/>
          </a:xfrm>
          <a:prstGeom prst="line">
            <a:avLst/>
          </a:prstGeom>
          <a:noFill/>
          <a:ln w="63360">
            <a:solidFill>
              <a:srgbClr val="FF6699"/>
            </a:solidFill>
            <a:round/>
            <a:headEnd/>
            <a:tailEnd type="triangle" w="lg" len="lg"/>
          </a:ln>
        </p:spPr>
        <p:txBody>
          <a:bodyPr>
            <a:prstTxWarp prst="textNoShape">
              <a:avLst/>
            </a:prstTxWarp>
          </a:bodyPr>
          <a:lstStyle/>
          <a:p>
            <a:endParaRPr lang="it-IT"/>
          </a:p>
        </p:txBody>
      </p:sp>
      <p:sp>
        <p:nvSpPr>
          <p:cNvPr id="72715" name="Text Box 10"/>
          <p:cNvSpPr txBox="1">
            <a:spLocks noChangeArrowheads="1"/>
          </p:cNvSpPr>
          <p:nvPr/>
        </p:nvSpPr>
        <p:spPr bwMode="auto">
          <a:xfrm>
            <a:off x="179388" y="1838325"/>
            <a:ext cx="1981200" cy="400050"/>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latin typeface="Verdana" pitchFamily="-112" charset="0"/>
              </a:rPr>
              <a:t>Le liquide exerce une pression sur le gaz</a:t>
            </a:r>
          </a:p>
        </p:txBody>
      </p:sp>
      <p:sp>
        <p:nvSpPr>
          <p:cNvPr id="72716" name="Text Box 11"/>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BE5F466B-E70B-EF4C-9466-8C05D7216B15}"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29</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482" name="AutoShape 1"/>
          <p:cNvSpPr>
            <a:spLocks noChangeArrowheads="1"/>
          </p:cNvSpPr>
          <p:nvPr/>
        </p:nvSpPr>
        <p:spPr bwMode="auto">
          <a:xfrm>
            <a:off x="2057400" y="1676400"/>
            <a:ext cx="2667000" cy="4572000"/>
          </a:xfrm>
          <a:prstGeom prst="downArrow">
            <a:avLst>
              <a:gd name="adj1" fmla="val 45361"/>
              <a:gd name="adj2" fmla="val 38929"/>
            </a:avLst>
          </a:prstGeom>
          <a:solidFill>
            <a:srgbClr val="C0C0C0">
              <a:alpha val="79999"/>
            </a:srgbClr>
          </a:solidFill>
          <a:ln w="9525">
            <a:noFill/>
            <a:miter lim="800000"/>
            <a:headEnd/>
            <a:tailEnd/>
          </a:ln>
        </p:spPr>
        <p:txBody>
          <a:bodyPr wrap="none" anchor="ctr">
            <a:prstTxWarp prst="textNoShape">
              <a:avLst/>
            </a:prstTxWarp>
          </a:bodyPr>
          <a:lstStyle/>
          <a:p>
            <a:endParaRPr lang="it-IT"/>
          </a:p>
        </p:txBody>
      </p:sp>
      <p:sp>
        <p:nvSpPr>
          <p:cNvPr id="20483" name="Rectangle 2"/>
          <p:cNvSpPr>
            <a:spLocks noGrp="1" noChangeArrowheads="1"/>
          </p:cNvSpPr>
          <p:nvPr>
            <p:ph type="title"/>
          </p:nvPr>
        </p:nvSpPr>
        <p:spPr>
          <a:xfrm>
            <a:off x="6629400" y="1676400"/>
            <a:ext cx="2438400" cy="3962400"/>
          </a:xfrm>
        </p:spPr>
        <p:txBody>
          <a:bodyPr lIns="91440" tIns="45720" rIns="91440" bIns="45720" anchor="t"/>
          <a:lstStyle/>
          <a:p>
            <a:pPr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i="1">
                <a:solidFill>
                  <a:srgbClr val="797979"/>
                </a:solidFill>
                <a:latin typeface="Verdana" pitchFamily="-112" charset="0"/>
                <a:ea typeface="Verdana" pitchFamily="-112" charset="0"/>
                <a:cs typeface="Verdana" pitchFamily="-112" charset="0"/>
              </a:rPr>
              <a:t>Les raisins et l’</a:t>
            </a:r>
            <a:r>
              <a:rPr lang="en-GB" sz="1200" b="1" i="1">
                <a:solidFill>
                  <a:srgbClr val="80060D"/>
                </a:solidFill>
                <a:latin typeface="Verdana" pitchFamily="-112" charset="0"/>
                <a:ea typeface="Verdana" pitchFamily="-112" charset="0"/>
                <a:cs typeface="Verdana" pitchFamily="-112" charset="0"/>
              </a:rPr>
              <a:t>Oenologue</a:t>
            </a:r>
            <a:r>
              <a:rPr lang="en-GB" sz="1200" b="1" i="1">
                <a:solidFill>
                  <a:srgbClr val="797979"/>
                </a:solidFill>
                <a:latin typeface="Verdana" pitchFamily="-112" charset="0"/>
                <a:ea typeface="Verdana" pitchFamily="-112" charset="0"/>
                <a:cs typeface="Verdana" pitchFamily="-112" charset="0"/>
              </a:rPr>
              <a:t> jouent un rôle fondamental dans le processus de vinification. L’oenologue </a:t>
            </a:r>
            <a:r>
              <a:rPr lang="en-GB" sz="1200" b="1" i="1">
                <a:solidFill>
                  <a:srgbClr val="80060D"/>
                </a:solidFill>
                <a:latin typeface="Verdana" pitchFamily="-112" charset="0"/>
                <a:ea typeface="Verdana" pitchFamily="-112" charset="0"/>
                <a:cs typeface="Verdana" pitchFamily="-112" charset="0"/>
              </a:rPr>
              <a:t>doit pouvoir utiliser des équipements souples </a:t>
            </a:r>
            <a:r>
              <a:rPr lang="en-GB" sz="1200" b="1" i="1">
                <a:solidFill>
                  <a:srgbClr val="797979"/>
                </a:solidFill>
                <a:latin typeface="Verdana" pitchFamily="-112" charset="0"/>
                <a:ea typeface="Verdana" pitchFamily="-112" charset="0"/>
                <a:cs typeface="Verdana" pitchFamily="-112" charset="0"/>
              </a:rPr>
              <a:t>afin de gérer toutes les variables à son gré, selon sa sensibilité et ses exigences, à partir des raisins jusqu’au vin dans la bouteille. La gestion des variables permet d’effectuer des procédures efficaces pour atteindre, de manière rationnelle et contrôlée, le </a:t>
            </a:r>
            <a:r>
              <a:rPr lang="en-GB" sz="1200" b="1" i="1">
                <a:solidFill>
                  <a:srgbClr val="80060D"/>
                </a:solidFill>
                <a:latin typeface="Verdana" pitchFamily="-112" charset="0"/>
                <a:ea typeface="Verdana" pitchFamily="-112" charset="0"/>
                <a:cs typeface="Verdana" pitchFamily="-112" charset="0"/>
              </a:rPr>
              <a:t>meilleur résultat possible des raisins d’origine</a:t>
            </a:r>
            <a:r>
              <a:rPr lang="en-GB" sz="1200">
                <a:solidFill>
                  <a:srgbClr val="80060D"/>
                </a:solidFill>
                <a:latin typeface="Verdana" pitchFamily="-112" charset="0"/>
              </a:rPr>
              <a:t>.</a:t>
            </a:r>
          </a:p>
        </p:txBody>
      </p:sp>
      <p:sp>
        <p:nvSpPr>
          <p:cNvPr id="20484" name="Text Box 3"/>
          <p:cNvSpPr txBox="1">
            <a:spLocks noChangeArrowheads="1"/>
          </p:cNvSpPr>
          <p:nvPr/>
        </p:nvSpPr>
        <p:spPr bwMode="auto">
          <a:xfrm>
            <a:off x="2171700" y="2362200"/>
            <a:ext cx="2616200" cy="461963"/>
          </a:xfrm>
          <a:prstGeom prst="rect">
            <a:avLst/>
          </a:prstGeom>
          <a:noFill/>
          <a:ln w="9525">
            <a:noFill/>
            <a:miter lim="800000"/>
            <a:headEnd/>
            <a:tailEnd/>
          </a:ln>
        </p:spPr>
        <p:txBody>
          <a:bodyPr lIns="90000" tIns="46800" rIns="90000" bIns="46800">
            <a:prstTxWarp prst="textNoShape">
              <a:avLst/>
            </a:prstTxWarp>
            <a:spAutoFit/>
          </a:bodyPr>
          <a:lstStyle/>
          <a:p>
            <a:pPr algn="ctr">
              <a:spcBef>
                <a:spcPts val="1375"/>
              </a:spcBef>
              <a:buClr>
                <a:srgbClr val="80060D"/>
              </a:buClr>
              <a:buSzPct val="100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a:solidFill>
                  <a:srgbClr val="80060D"/>
                </a:solidFill>
                <a:latin typeface="Verdana" pitchFamily="-112" charset="0"/>
              </a:rPr>
              <a:t>L'OENOLOGUE</a:t>
            </a:r>
          </a:p>
        </p:txBody>
      </p:sp>
      <p:sp>
        <p:nvSpPr>
          <p:cNvPr id="20485" name="Text Box 4"/>
          <p:cNvSpPr txBox="1">
            <a:spLocks noChangeArrowheads="1"/>
          </p:cNvSpPr>
          <p:nvPr/>
        </p:nvSpPr>
        <p:spPr bwMode="auto">
          <a:xfrm>
            <a:off x="838200" y="4419600"/>
            <a:ext cx="1447800" cy="603250"/>
          </a:xfrm>
          <a:prstGeom prst="rect">
            <a:avLst/>
          </a:prstGeom>
          <a:noFill/>
          <a:ln w="9525">
            <a:noFill/>
            <a:miter lim="800000"/>
            <a:headEnd/>
            <a:tailEnd/>
          </a:ln>
        </p:spPr>
        <p:txBody>
          <a:bodyPr lIns="90000" tIns="46800" rIns="90000" bIns="46800">
            <a:prstTxWarp prst="textNoShape">
              <a:avLst/>
            </a:prstTxWarp>
            <a:spAutoFit/>
          </a:bodyPr>
          <a:lstStyle/>
          <a:p>
            <a:pPr algn="ctr">
              <a:lnSpc>
                <a:spcPct val="70000"/>
              </a:lnSpc>
              <a:spcBef>
                <a:spcPts val="8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Viticulture efficace</a:t>
            </a:r>
          </a:p>
        </p:txBody>
      </p:sp>
      <p:sp>
        <p:nvSpPr>
          <p:cNvPr id="20486" name="Text Box 5"/>
          <p:cNvSpPr txBox="1">
            <a:spLocks noChangeArrowheads="1"/>
          </p:cNvSpPr>
          <p:nvPr/>
        </p:nvSpPr>
        <p:spPr bwMode="auto">
          <a:xfrm>
            <a:off x="2514600" y="4343400"/>
            <a:ext cx="1905000" cy="673100"/>
          </a:xfrm>
          <a:prstGeom prst="rect">
            <a:avLst/>
          </a:prstGeom>
          <a:noFill/>
          <a:ln w="9525">
            <a:noFill/>
            <a:miter lim="800000"/>
            <a:headEnd/>
            <a:tailEnd/>
          </a:ln>
        </p:spPr>
        <p:txBody>
          <a:bodyPr lIns="90000" tIns="46800" rIns="90000" bIns="46800">
            <a:prstTxWarp prst="textNoShape">
              <a:avLst/>
            </a:prstTxWarp>
            <a:spAutoFit/>
          </a:bodyPr>
          <a:lstStyle/>
          <a:p>
            <a:pPr algn="ctr">
              <a:spcBef>
                <a:spcPts val="8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Vinification efficace</a:t>
            </a:r>
          </a:p>
        </p:txBody>
      </p:sp>
      <p:sp>
        <p:nvSpPr>
          <p:cNvPr id="20487" name="Text Box 6"/>
          <p:cNvSpPr txBox="1">
            <a:spLocks noChangeArrowheads="1"/>
          </p:cNvSpPr>
          <p:nvPr/>
        </p:nvSpPr>
        <p:spPr bwMode="auto">
          <a:xfrm>
            <a:off x="4495800" y="4343400"/>
            <a:ext cx="1600200" cy="673100"/>
          </a:xfrm>
          <a:prstGeom prst="rect">
            <a:avLst/>
          </a:prstGeom>
          <a:noFill/>
          <a:ln w="9525">
            <a:noFill/>
            <a:miter lim="800000"/>
            <a:headEnd/>
            <a:tailEnd/>
          </a:ln>
        </p:spPr>
        <p:txBody>
          <a:bodyPr lIns="90000" tIns="46800" rIns="90000" bIns="46800">
            <a:prstTxWarp prst="textNoShape">
              <a:avLst/>
            </a:prstTxWarp>
            <a:spAutoFit/>
          </a:bodyPr>
          <a:lstStyle/>
          <a:p>
            <a:pPr algn="ctr">
              <a:spcBef>
                <a:spcPts val="8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Élevage efficace</a:t>
            </a:r>
          </a:p>
        </p:txBody>
      </p:sp>
      <p:sp>
        <p:nvSpPr>
          <p:cNvPr id="20488" name="Text Box 7"/>
          <p:cNvSpPr txBox="1">
            <a:spLocks noChangeArrowheads="1"/>
          </p:cNvSpPr>
          <p:nvPr/>
        </p:nvSpPr>
        <p:spPr bwMode="auto">
          <a:xfrm>
            <a:off x="9906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1.Des raisins au vin, avec du bon sens.</a:t>
            </a:r>
          </a:p>
        </p:txBody>
      </p:sp>
      <p:sp>
        <p:nvSpPr>
          <p:cNvPr id="20489" name="Text Box 8"/>
          <p:cNvSpPr txBox="1">
            <a:spLocks noChangeArrowheads="1"/>
          </p:cNvSpPr>
          <p:nvPr/>
        </p:nvSpPr>
        <p:spPr bwMode="auto">
          <a:xfrm>
            <a:off x="381000" y="2895600"/>
            <a:ext cx="6172200" cy="1517650"/>
          </a:xfrm>
          <a:prstGeom prst="rect">
            <a:avLst/>
          </a:prstGeom>
          <a:noFill/>
          <a:ln w="9525">
            <a:noFill/>
            <a:miter lim="800000"/>
            <a:headEnd/>
            <a:tailEnd/>
          </a:ln>
        </p:spPr>
        <p:txBody>
          <a:bodyPr lIns="90000" tIns="46800" rIns="90000" bIns="46800">
            <a:prstTxWarp prst="textNoShape">
              <a:avLst/>
            </a:prstTxWarp>
            <a:spAutoFit/>
          </a:bodyPr>
          <a:lstStyle/>
          <a:p>
            <a:pPr algn="ctr">
              <a:lnSpc>
                <a:spcPct val="61000"/>
              </a:lnSpc>
              <a:spcBef>
                <a:spcPts val="625"/>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060D"/>
                </a:solidFill>
                <a:latin typeface="Verdana" pitchFamily="-112" charset="0"/>
              </a:rPr>
              <a:t>GESTION SOUPLE</a:t>
            </a:r>
          </a:p>
          <a:p>
            <a:pPr algn="ctr">
              <a:lnSpc>
                <a:spcPct val="61000"/>
              </a:lnSpc>
              <a:spcBef>
                <a:spcPts val="625"/>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060D"/>
                </a:solidFill>
                <a:latin typeface="Verdana" pitchFamily="-112" charset="0"/>
              </a:rPr>
              <a:t>DES VARIABLES</a:t>
            </a:r>
          </a:p>
          <a:p>
            <a:pPr algn="ctr">
              <a:lnSpc>
                <a:spcPct val="61000"/>
              </a:lnSpc>
              <a:spcBef>
                <a:spcPts val="62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solidFill>
                  <a:schemeClr val="tx1"/>
                </a:solidFill>
                <a:latin typeface="Verdana" pitchFamily="-112" charset="0"/>
              </a:rPr>
              <a:t>Emplacement – Conditions climatiques – Conditions environnantes</a:t>
            </a:r>
          </a:p>
          <a:p>
            <a:pPr algn="ctr">
              <a:lnSpc>
                <a:spcPct val="61000"/>
              </a:lnSpc>
              <a:spcBef>
                <a:spcPts val="62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solidFill>
                  <a:schemeClr val="tx1"/>
                </a:solidFill>
                <a:latin typeface="Verdana" pitchFamily="-112" charset="0"/>
              </a:rPr>
              <a:t>Qualité des raisins d'origine – Type de cépage</a:t>
            </a:r>
          </a:p>
          <a:p>
            <a:pPr algn="ctr">
              <a:lnSpc>
                <a:spcPct val="61000"/>
              </a:lnSpc>
              <a:spcBef>
                <a:spcPts val="62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solidFill>
                  <a:schemeClr val="tx1"/>
                </a:solidFill>
                <a:latin typeface="Verdana" pitchFamily="-112" charset="0"/>
              </a:rPr>
              <a:t>Exigences de production – Exigences de marché</a:t>
            </a:r>
          </a:p>
          <a:p>
            <a:pPr algn="ctr">
              <a:lnSpc>
                <a:spcPct val="61000"/>
              </a:lnSpc>
              <a:spcBef>
                <a:spcPts val="62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200">
              <a:solidFill>
                <a:schemeClr val="tx1"/>
              </a:solidFill>
              <a:latin typeface="Verdana" pitchFamily="-112" charset="0"/>
            </a:endParaRPr>
          </a:p>
          <a:p>
            <a:pPr algn="ctr">
              <a:lnSpc>
                <a:spcPct val="61000"/>
              </a:lnSpc>
              <a:spcBef>
                <a:spcPts val="625"/>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060D"/>
                </a:solidFill>
                <a:latin typeface="Verdana" pitchFamily="-112" charset="0"/>
              </a:rPr>
              <a:t>GESTION EFFICACE DES PROCEDES</a:t>
            </a:r>
          </a:p>
        </p:txBody>
      </p:sp>
      <p:sp>
        <p:nvSpPr>
          <p:cNvPr id="20490" name="Text Box 9"/>
          <p:cNvSpPr txBox="1">
            <a:spLocks noChangeArrowheads="1"/>
          </p:cNvSpPr>
          <p:nvPr/>
        </p:nvSpPr>
        <p:spPr bwMode="auto">
          <a:xfrm>
            <a:off x="685800" y="6248400"/>
            <a:ext cx="5562600" cy="325438"/>
          </a:xfrm>
          <a:prstGeom prst="rect">
            <a:avLst/>
          </a:prstGeom>
          <a:noFill/>
          <a:ln w="9525">
            <a:noFill/>
            <a:miter lim="800000"/>
            <a:headEnd/>
            <a:tailEnd/>
          </a:ln>
        </p:spPr>
        <p:txBody>
          <a:bodyPr lIns="90000" tIns="46800" rIns="90000" bIns="46800">
            <a:prstTxWarp prst="textNoShape">
              <a:avLst/>
            </a:prstTxWarp>
            <a:spAutoFit/>
          </a:bodyPr>
          <a:lstStyle/>
          <a:p>
            <a:pPr algn="ctr">
              <a:lnSpc>
                <a:spcPct val="50000"/>
              </a:lnSpc>
              <a:spcBef>
                <a:spcPts val="8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chemeClr val="tx1"/>
                </a:solidFill>
                <a:latin typeface="Verdana" pitchFamily="-112" charset="0"/>
              </a:rPr>
              <a:t>MEILLEUR RESULTAT POSSIBLE</a:t>
            </a:r>
          </a:p>
        </p:txBody>
      </p:sp>
      <p:sp>
        <p:nvSpPr>
          <p:cNvPr id="20491" name="Text Box 10"/>
          <p:cNvSpPr txBox="1">
            <a:spLocks noChangeArrowheads="1"/>
          </p:cNvSpPr>
          <p:nvPr/>
        </p:nvSpPr>
        <p:spPr bwMode="auto">
          <a:xfrm>
            <a:off x="685800" y="1600200"/>
            <a:ext cx="1981200" cy="325438"/>
          </a:xfrm>
          <a:prstGeom prst="rect">
            <a:avLst/>
          </a:prstGeom>
          <a:noFill/>
          <a:ln w="9525">
            <a:noFill/>
            <a:miter lim="800000"/>
            <a:headEnd/>
            <a:tailEnd/>
          </a:ln>
        </p:spPr>
        <p:txBody>
          <a:bodyPr lIns="90000" tIns="46800" rIns="90000" bIns="46800">
            <a:prstTxWarp prst="textNoShape">
              <a:avLst/>
            </a:prstTxWarp>
            <a:spAutoFit/>
          </a:bodyPr>
          <a:lstStyle/>
          <a:p>
            <a:pPr algn="ctr">
              <a:lnSpc>
                <a:spcPct val="50000"/>
              </a:lnSpc>
              <a:spcBef>
                <a:spcPts val="8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chemeClr val="tx1"/>
                </a:solidFill>
                <a:latin typeface="Verdana" pitchFamily="-112" charset="0"/>
              </a:rPr>
              <a:t>LES RAISINS</a:t>
            </a:r>
          </a:p>
        </p:txBody>
      </p:sp>
      <p:sp>
        <p:nvSpPr>
          <p:cNvPr id="20492" name="AutoShape 11"/>
          <p:cNvSpPr>
            <a:spLocks noChangeArrowheads="1"/>
          </p:cNvSpPr>
          <p:nvPr/>
        </p:nvSpPr>
        <p:spPr bwMode="auto">
          <a:xfrm>
            <a:off x="762000" y="4343400"/>
            <a:ext cx="5410200" cy="685800"/>
          </a:xfrm>
          <a:prstGeom prst="roundRect">
            <a:avLst>
              <a:gd name="adj" fmla="val 231"/>
            </a:avLst>
          </a:prstGeom>
          <a:noFill/>
          <a:ln w="76320">
            <a:solidFill>
              <a:srgbClr val="80060D"/>
            </a:solidFill>
            <a:round/>
            <a:headEnd/>
            <a:tailEnd/>
          </a:ln>
        </p:spPr>
        <p:txBody>
          <a:bodyPr wrap="none" anchor="ctr">
            <a:prstTxWarp prst="textNoShape">
              <a:avLst/>
            </a:prstTxWarp>
          </a:bodyPr>
          <a:lstStyle/>
          <a:p>
            <a:endParaRPr lang="it-IT"/>
          </a:p>
        </p:txBody>
      </p:sp>
      <p:pic>
        <p:nvPicPr>
          <p:cNvPr id="20493" name="Picture 12"/>
          <p:cNvPicPr>
            <a:picLocks noChangeAspect="1" noChangeArrowheads="1"/>
          </p:cNvPicPr>
          <p:nvPr/>
        </p:nvPicPr>
        <p:blipFill>
          <a:blip r:embed="rId4"/>
          <a:srcRect/>
          <a:stretch>
            <a:fillRect/>
          </a:stretch>
        </p:blipFill>
        <p:spPr bwMode="auto">
          <a:xfrm>
            <a:off x="2743200" y="1066800"/>
            <a:ext cx="1182688" cy="1182688"/>
          </a:xfrm>
          <a:prstGeom prst="rect">
            <a:avLst/>
          </a:prstGeom>
          <a:noFill/>
          <a:ln w="9525">
            <a:noFill/>
            <a:miter lim="800000"/>
            <a:headEnd/>
            <a:tailEnd/>
          </a:ln>
        </p:spPr>
      </p:pic>
      <p:sp>
        <p:nvSpPr>
          <p:cNvPr id="20494" name="Text Box 13"/>
          <p:cNvSpPr txBox="1">
            <a:spLocks noChangeArrowheads="1"/>
          </p:cNvSpPr>
          <p:nvPr/>
        </p:nvSpPr>
        <p:spPr bwMode="auto">
          <a:xfrm>
            <a:off x="381000" y="61722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A09CB92E-7595-D444-81BC-3A2542C5E305}"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4754" name="Text Box 1"/>
          <p:cNvSpPr txBox="1">
            <a:spLocks noChangeArrowheads="1"/>
          </p:cNvSpPr>
          <p:nvPr/>
        </p:nvSpPr>
        <p:spPr bwMode="auto">
          <a:xfrm>
            <a:off x="304800" y="1279525"/>
            <a:ext cx="6248400" cy="341313"/>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875"/>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Emploi des Gaz Techniques dans Ganimede</a:t>
            </a:r>
            <a:r>
              <a:rPr lang="en-GB" sz="1600" b="1" baseline="30000">
                <a:solidFill>
                  <a:srgbClr val="80060D"/>
                </a:solidFill>
                <a:latin typeface="Verdana" pitchFamily="-112" charset="0"/>
              </a:rPr>
              <a:t>®</a:t>
            </a:r>
          </a:p>
        </p:txBody>
      </p:sp>
      <p:pic>
        <p:nvPicPr>
          <p:cNvPr id="74755" name="Picture 2"/>
          <p:cNvPicPr>
            <a:picLocks noChangeAspect="1" noChangeArrowheads="1"/>
          </p:cNvPicPr>
          <p:nvPr/>
        </p:nvPicPr>
        <p:blipFill>
          <a:blip r:embed="rId4"/>
          <a:srcRect/>
          <a:stretch>
            <a:fillRect/>
          </a:stretch>
        </p:blipFill>
        <p:spPr bwMode="auto">
          <a:xfrm>
            <a:off x="1447800" y="1752600"/>
            <a:ext cx="1917700" cy="4678363"/>
          </a:xfrm>
          <a:prstGeom prst="rect">
            <a:avLst/>
          </a:prstGeom>
          <a:noFill/>
          <a:ln w="9525">
            <a:noFill/>
            <a:miter lim="800000"/>
            <a:headEnd/>
            <a:tailEnd/>
          </a:ln>
        </p:spPr>
      </p:pic>
      <p:pic>
        <p:nvPicPr>
          <p:cNvPr id="74756" name="Picture 3"/>
          <p:cNvPicPr>
            <a:picLocks noChangeAspect="1" noChangeArrowheads="1"/>
          </p:cNvPicPr>
          <p:nvPr/>
        </p:nvPicPr>
        <p:blipFill>
          <a:blip r:embed="rId5"/>
          <a:srcRect/>
          <a:stretch>
            <a:fillRect/>
          </a:stretch>
        </p:blipFill>
        <p:spPr bwMode="auto">
          <a:xfrm>
            <a:off x="4495800" y="1752600"/>
            <a:ext cx="1763713" cy="4678363"/>
          </a:xfrm>
          <a:prstGeom prst="rect">
            <a:avLst/>
          </a:prstGeom>
          <a:noFill/>
          <a:ln w="9525">
            <a:noFill/>
            <a:miter lim="800000"/>
            <a:headEnd/>
            <a:tailEnd/>
          </a:ln>
        </p:spPr>
      </p:pic>
      <p:sp>
        <p:nvSpPr>
          <p:cNvPr id="74757" name="Rectangle 4"/>
          <p:cNvSpPr>
            <a:spLocks noGrp="1" noChangeArrowheads="1"/>
          </p:cNvSpPr>
          <p:nvPr>
            <p:ph type="title"/>
          </p:nvPr>
        </p:nvSpPr>
        <p:spPr>
          <a:xfrm>
            <a:off x="6477000" y="1089025"/>
            <a:ext cx="2667000" cy="5159375"/>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700D13"/>
                </a:solidFill>
                <a:latin typeface="Verdana" pitchFamily="-112" charset="0"/>
                <a:ea typeface="Verdana" pitchFamily="-112" charset="0"/>
                <a:cs typeface="Verdana" pitchFamily="-112" charset="0"/>
              </a:rPr>
              <a:t>Seul Ganimede</a:t>
            </a:r>
            <a:r>
              <a:rPr lang="en-GB" sz="1000" b="1" baseline="31000">
                <a:solidFill>
                  <a:srgbClr val="700D13"/>
                </a:solidFill>
                <a:latin typeface="Verdana" pitchFamily="-112" charset="0"/>
                <a:ea typeface="Verdana" pitchFamily="-112" charset="0"/>
                <a:cs typeface="Verdana" pitchFamily="-112" charset="0"/>
              </a:rPr>
              <a:t>®</a:t>
            </a:r>
            <a:r>
              <a:rPr lang="en-GB" sz="1000" b="1">
                <a:solidFill>
                  <a:srgbClr val="700D13"/>
                </a:solidFill>
                <a:latin typeface="Verdana" pitchFamily="-112" charset="0"/>
                <a:ea typeface="Verdana" pitchFamily="-112" charset="0"/>
                <a:cs typeface="Verdana" pitchFamily="-112" charset="0"/>
              </a:rPr>
              <a:t> garantit que les gaz techniques introduits à travers la soupape prévue à cet effet INTERAGISSENT avec la masse liquide, en respectant les CONDITIONS PHYSIQUES ET CHIMIQUES idéales (pression, surface de contact, temps de contact, température), qui sont nécessaires pour que l’action des gaz soit EFFICACE, CERTAINE et REPETABLE. </a:t>
            </a:r>
            <a:br>
              <a:rPr lang="en-GB" sz="1000" b="1">
                <a:solidFill>
                  <a:srgbClr val="700D13"/>
                </a:solidFill>
                <a:latin typeface="Verdana" pitchFamily="-112" charset="0"/>
                <a:ea typeface="Verdana" pitchFamily="-112" charset="0"/>
                <a:cs typeface="Verdana" pitchFamily="-112" charset="0"/>
              </a:rPr>
            </a:br>
            <a:r>
              <a:rPr lang="en-GB" sz="1000" b="1" i="1">
                <a:solidFill>
                  <a:srgbClr val="700D13"/>
                </a:solidFill>
                <a:latin typeface="Verdana" pitchFamily="-112" charset="0"/>
                <a:ea typeface="Verdana" pitchFamily="-112" charset="0"/>
                <a:cs typeface="Verdana" pitchFamily="-112" charset="0"/>
              </a:rPr>
              <a:t/>
            </a:r>
            <a:br>
              <a:rPr lang="en-GB" sz="1000" b="1" i="1">
                <a:solidFill>
                  <a:srgbClr val="700D13"/>
                </a:solidFill>
                <a:latin typeface="Verdana" pitchFamily="-112" charset="0"/>
                <a:ea typeface="Verdana" pitchFamily="-112" charset="0"/>
                <a:cs typeface="Verdana" pitchFamily="-112" charset="0"/>
              </a:rPr>
            </a:br>
            <a:r>
              <a:rPr lang="en-GB" sz="1000">
                <a:solidFill>
                  <a:srgbClr val="808080"/>
                </a:solidFill>
                <a:latin typeface="Verdana" pitchFamily="-112" charset="0"/>
                <a:ea typeface="Verdana" pitchFamily="-112" charset="0"/>
                <a:cs typeface="Verdana" pitchFamily="-112" charset="0"/>
              </a:rPr>
              <a:t>Par contre, dans les </a:t>
            </a:r>
            <a:r>
              <a:rPr lang="en-GB" sz="1000" b="1">
                <a:solidFill>
                  <a:srgbClr val="808080"/>
                </a:solidFill>
                <a:latin typeface="Verdana" pitchFamily="-112" charset="0"/>
                <a:ea typeface="Verdana" pitchFamily="-112" charset="0"/>
                <a:cs typeface="Verdana" pitchFamily="-112" charset="0"/>
              </a:rPr>
              <a:t>fermenteurs traditionnels</a:t>
            </a:r>
            <a:r>
              <a:rPr lang="en-GB" sz="1000">
                <a:solidFill>
                  <a:srgbClr val="808080"/>
                </a:solidFill>
                <a:latin typeface="Verdana" pitchFamily="-112" charset="0"/>
                <a:ea typeface="Verdana" pitchFamily="-112" charset="0"/>
                <a:cs typeface="Verdana" pitchFamily="-112" charset="0"/>
              </a:rPr>
              <a:t>, les gaz introduits traversent vite la masse liquide et ne peuvent pas y rester en contact pendant un délai suffisant. En fait, ils se dispersent vite et n’affectent qu’une portion limitée de la masse, sans s’y lier intimement. </a:t>
            </a:r>
            <a:br>
              <a:rPr lang="en-GB" sz="1000">
                <a:solidFill>
                  <a:srgbClr val="808080"/>
                </a:solidFill>
                <a:latin typeface="Verdana" pitchFamily="-112" charset="0"/>
                <a:ea typeface="Verdana" pitchFamily="-112" charset="0"/>
                <a:cs typeface="Verdana" pitchFamily="-112" charset="0"/>
              </a:rPr>
            </a:br>
            <a:r>
              <a:rPr lang="en-GB" sz="1000">
                <a:solidFill>
                  <a:srgbClr val="808080"/>
                </a:solidFill>
                <a:latin typeface="Verdana" pitchFamily="-112" charset="0"/>
                <a:ea typeface="Verdana" pitchFamily="-112" charset="0"/>
                <a:cs typeface="Verdana" pitchFamily="-112" charset="0"/>
              </a:rPr>
              <a:t/>
            </a:r>
            <a:br>
              <a:rPr lang="en-GB" sz="1000">
                <a:solidFill>
                  <a:srgbClr val="808080"/>
                </a:solidFill>
                <a:latin typeface="Verdana" pitchFamily="-112" charset="0"/>
                <a:ea typeface="Verdana" pitchFamily="-112" charset="0"/>
                <a:cs typeface="Verdana" pitchFamily="-112" charset="0"/>
              </a:rPr>
            </a:br>
            <a:r>
              <a:rPr lang="en-GB" sz="1000">
                <a:solidFill>
                  <a:srgbClr val="808080"/>
                </a:solidFill>
                <a:latin typeface="Verdana" pitchFamily="-112" charset="0"/>
                <a:ea typeface="Verdana" pitchFamily="-112" charset="0"/>
                <a:cs typeface="Verdana" pitchFamily="-112" charset="0"/>
              </a:rPr>
              <a:t>L’on peut remarquer, encore, la mauvaise habitude à exposer le liquide de manière indéterminée et dangereuse à l’air externe, ce que l’on appelle trop souvent “oxygénation de la masse”, mais qui en effet ne permet aucun contrôle scientifique du processus et de ses effets</a:t>
            </a:r>
          </a:p>
        </p:txBody>
      </p:sp>
      <p:sp>
        <p:nvSpPr>
          <p:cNvPr id="74758" name="Text Box 5"/>
          <p:cNvSpPr txBox="1">
            <a:spLocks noChangeArrowheads="1"/>
          </p:cNvSpPr>
          <p:nvPr/>
        </p:nvSpPr>
        <p:spPr bwMode="auto">
          <a:xfrm>
            <a:off x="76200" y="2057400"/>
            <a:ext cx="1447800" cy="536575"/>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Le gaz excédant s’en sort à travers le col du diaphragme. Il va remuer le produit, ce qui en garantit l’</a:t>
            </a:r>
            <a:r>
              <a:rPr lang="en-GB" sz="700" b="1">
                <a:latin typeface="Verdana" pitchFamily="-112" charset="0"/>
                <a:ea typeface="Verdana" pitchFamily="-112" charset="0"/>
                <a:cs typeface="Verdana" pitchFamily="-112" charset="0"/>
              </a:rPr>
              <a:t>homogénéité</a:t>
            </a:r>
          </a:p>
        </p:txBody>
      </p:sp>
      <p:sp>
        <p:nvSpPr>
          <p:cNvPr id="74759" name="Text Box 6"/>
          <p:cNvSpPr txBox="1">
            <a:spLocks noChangeArrowheads="1"/>
          </p:cNvSpPr>
          <p:nvPr/>
        </p:nvSpPr>
        <p:spPr bwMode="auto">
          <a:xfrm>
            <a:off x="76200" y="3124200"/>
            <a:ext cx="1447800" cy="647700"/>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La </a:t>
            </a:r>
            <a:r>
              <a:rPr lang="en-GB" sz="700" b="1">
                <a:latin typeface="Verdana" pitchFamily="-112" charset="0"/>
                <a:ea typeface="Verdana" pitchFamily="-112" charset="0"/>
                <a:cs typeface="Verdana" pitchFamily="-112" charset="0"/>
              </a:rPr>
              <a:t>surface de contact</a:t>
            </a:r>
            <a:r>
              <a:rPr lang="en-GB" sz="700">
                <a:latin typeface="Verdana" pitchFamily="-112" charset="0"/>
              </a:rPr>
              <a:t> du liquide avec le </a:t>
            </a:r>
            <a:r>
              <a:rPr lang="en-GB" sz="700" b="1">
                <a:latin typeface="Verdana" pitchFamily="-112" charset="0"/>
                <a:ea typeface="Verdana" pitchFamily="-112" charset="0"/>
                <a:cs typeface="Verdana" pitchFamily="-112" charset="0"/>
              </a:rPr>
              <a:t>gaz sous pression</a:t>
            </a:r>
            <a:r>
              <a:rPr lang="en-GB" sz="700">
                <a:latin typeface="Verdana" pitchFamily="-112" charset="0"/>
              </a:rPr>
              <a:t> (0,2-0,4 Bar) en dessous du diaphragme est égale à 80-85%</a:t>
            </a:r>
          </a:p>
        </p:txBody>
      </p:sp>
      <p:sp>
        <p:nvSpPr>
          <p:cNvPr id="74760" name="Text Box 7"/>
          <p:cNvSpPr txBox="1">
            <a:spLocks noChangeArrowheads="1"/>
          </p:cNvSpPr>
          <p:nvPr/>
        </p:nvSpPr>
        <p:spPr bwMode="auto">
          <a:xfrm>
            <a:off x="76200" y="4397375"/>
            <a:ext cx="1447800" cy="527050"/>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solidFill>
                  <a:schemeClr val="tx1"/>
                </a:solidFill>
                <a:latin typeface="Verdana" pitchFamily="-112" charset="0"/>
              </a:rPr>
              <a:t>Le gaz introduit s’accumule sous le diaphragme, </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b="1">
                <a:solidFill>
                  <a:schemeClr val="tx1"/>
                </a:solidFill>
                <a:latin typeface="Verdana" pitchFamily="-112" charset="0"/>
                <a:ea typeface="Verdana" pitchFamily="-112" charset="0"/>
                <a:cs typeface="Verdana" pitchFamily="-112" charset="0"/>
              </a:rPr>
              <a:t>sous pression </a:t>
            </a:r>
            <a:r>
              <a:rPr lang="en-GB" sz="700">
                <a:solidFill>
                  <a:schemeClr val="tx1"/>
                </a:solidFill>
                <a:latin typeface="Verdana" pitchFamily="-112" charset="0"/>
              </a:rPr>
              <a:t>pendant un long </a:t>
            </a:r>
            <a:r>
              <a:rPr lang="en-GB" sz="700" b="1">
                <a:solidFill>
                  <a:schemeClr val="tx1"/>
                </a:solidFill>
                <a:latin typeface="Verdana" pitchFamily="-112" charset="0"/>
                <a:ea typeface="Verdana" pitchFamily="-112" charset="0"/>
                <a:cs typeface="Verdana" pitchFamily="-112" charset="0"/>
              </a:rPr>
              <a:t>délai</a:t>
            </a:r>
          </a:p>
        </p:txBody>
      </p:sp>
      <p:sp>
        <p:nvSpPr>
          <p:cNvPr id="74761" name="Text Box 8"/>
          <p:cNvSpPr txBox="1">
            <a:spLocks noChangeArrowheads="1"/>
          </p:cNvSpPr>
          <p:nvPr/>
        </p:nvSpPr>
        <p:spPr bwMode="auto">
          <a:xfrm>
            <a:off x="3429000" y="1943100"/>
            <a:ext cx="1295400" cy="3455988"/>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Le gaz introduit dans les fermenteurs traditionnels monte </a:t>
            </a:r>
            <a:r>
              <a:rPr lang="en-GB" sz="700" b="1">
                <a:latin typeface="Verdana" pitchFamily="-112" charset="0"/>
                <a:ea typeface="Verdana" pitchFamily="-112" charset="0"/>
                <a:cs typeface="Verdana" pitchFamily="-112" charset="0"/>
              </a:rPr>
              <a:t>vite </a:t>
            </a:r>
            <a:r>
              <a:rPr lang="en-GB" sz="700">
                <a:latin typeface="Verdana" pitchFamily="-112" charset="0"/>
              </a:rPr>
              <a:t>vers la surface, en formant une </a:t>
            </a:r>
            <a:r>
              <a:rPr lang="en-GB" sz="700" b="1">
                <a:latin typeface="Verdana" pitchFamily="-112" charset="0"/>
                <a:ea typeface="Verdana" pitchFamily="-112" charset="0"/>
                <a:cs typeface="Verdana" pitchFamily="-112" charset="0"/>
              </a:rPr>
              <a:t>petite colonne verticale</a:t>
            </a:r>
            <a:r>
              <a:rPr lang="en-GB" sz="700">
                <a:latin typeface="Verdana" pitchFamily="-112" charset="0"/>
              </a:rPr>
              <a:t>, qui ne peut affecter </a:t>
            </a:r>
            <a:r>
              <a:rPr lang="en-GB" sz="700" b="1">
                <a:latin typeface="Verdana" pitchFamily="-112" charset="0"/>
                <a:ea typeface="Verdana" pitchFamily="-112" charset="0"/>
                <a:cs typeface="Verdana" pitchFamily="-112" charset="0"/>
              </a:rPr>
              <a:t>qu’une partie marginale du produit pour quelques secondes seulement</a:t>
            </a:r>
            <a:r>
              <a:rPr lang="en-GB" sz="700" b="1">
                <a:latin typeface="Verdana" pitchFamily="-112" charset="0"/>
              </a:rPr>
              <a:t>.</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700">
                <a:latin typeface="Verdana" pitchFamily="-112" charset="0"/>
              </a:rPr>
              <a:t>En outre, le gaz technique introduit n’a pas de chance de rester longtemps et sous pression en contact avec le liquide, à cause également de l’effet de “</a:t>
            </a:r>
            <a:r>
              <a:rPr lang="en-GB" sz="700" b="1">
                <a:latin typeface="Verdana" pitchFamily="-112" charset="0"/>
                <a:ea typeface="Verdana" pitchFamily="-112" charset="0"/>
                <a:cs typeface="Verdana" pitchFamily="-112" charset="0"/>
              </a:rPr>
              <a:t>stripping</a:t>
            </a:r>
            <a:r>
              <a:rPr lang="en-GB" sz="700">
                <a:latin typeface="Verdana" pitchFamily="-112" charset="0"/>
              </a:rPr>
              <a:t>”: l’énorme quantité de petites bulles de CO</a:t>
            </a:r>
            <a:r>
              <a:rPr lang="en-GB" sz="700" baseline="-20000">
                <a:latin typeface="Verdana" pitchFamily="-112" charset="0"/>
                <a:ea typeface="Verdana" pitchFamily="-112" charset="0"/>
                <a:cs typeface="Verdana" pitchFamily="-112" charset="0"/>
              </a:rPr>
              <a:t>2</a:t>
            </a:r>
            <a:r>
              <a:rPr lang="en-GB" sz="700">
                <a:latin typeface="Verdana" pitchFamily="-112" charset="0"/>
              </a:rPr>
              <a:t> de fermentation contenues dans la masse toute entière entraînent tout éventuel gaz introduit. Cela rend vaine l’introduction de ces gaz</a:t>
            </a:r>
            <a:r>
              <a:rPr lang="en-GB" sz="700">
                <a:solidFill>
                  <a:schemeClr val="tx1"/>
                </a:solidFill>
                <a:latin typeface="Verdana" pitchFamily="-112" charset="0"/>
              </a:rPr>
              <a:t>.</a:t>
            </a:r>
          </a:p>
        </p:txBody>
      </p:sp>
      <p:sp>
        <p:nvSpPr>
          <p:cNvPr id="74762" name="Line 9"/>
          <p:cNvSpPr>
            <a:spLocks noChangeShapeType="1"/>
          </p:cNvSpPr>
          <p:nvPr/>
        </p:nvSpPr>
        <p:spPr bwMode="auto">
          <a:xfrm>
            <a:off x="152400" y="5105400"/>
            <a:ext cx="1447800" cy="1588"/>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74763" name="Line 10"/>
          <p:cNvSpPr>
            <a:spLocks noChangeShapeType="1"/>
          </p:cNvSpPr>
          <p:nvPr/>
        </p:nvSpPr>
        <p:spPr bwMode="auto">
          <a:xfrm>
            <a:off x="152400" y="4038600"/>
            <a:ext cx="1828800" cy="1588"/>
          </a:xfrm>
          <a:prstGeom prst="line">
            <a:avLst/>
          </a:prstGeom>
          <a:noFill/>
          <a:ln w="12600">
            <a:solidFill>
              <a:srgbClr val="F6BA06"/>
            </a:solidFill>
            <a:round/>
            <a:headEnd/>
            <a:tailEnd type="triangle" w="lg" len="lg"/>
          </a:ln>
        </p:spPr>
        <p:txBody>
          <a:bodyPr>
            <a:prstTxWarp prst="textNoShape">
              <a:avLst/>
            </a:prstTxWarp>
          </a:bodyPr>
          <a:lstStyle/>
          <a:p>
            <a:endParaRPr lang="it-IT"/>
          </a:p>
        </p:txBody>
      </p:sp>
      <p:sp>
        <p:nvSpPr>
          <p:cNvPr id="74764" name="Line 11"/>
          <p:cNvSpPr>
            <a:spLocks noChangeShapeType="1"/>
          </p:cNvSpPr>
          <p:nvPr/>
        </p:nvSpPr>
        <p:spPr bwMode="auto">
          <a:xfrm>
            <a:off x="152400" y="2743200"/>
            <a:ext cx="2133600" cy="1588"/>
          </a:xfrm>
          <a:prstGeom prst="line">
            <a:avLst/>
          </a:prstGeom>
          <a:noFill/>
          <a:ln w="12600">
            <a:solidFill>
              <a:srgbClr val="F6BA06"/>
            </a:solidFill>
            <a:round/>
            <a:headEnd/>
            <a:tailEnd type="triangle" w="lg" len="lg"/>
          </a:ln>
        </p:spPr>
        <p:txBody>
          <a:bodyPr>
            <a:prstTxWarp prst="textNoShape">
              <a:avLst/>
            </a:prstTxWarp>
          </a:bodyPr>
          <a:lstStyle/>
          <a:p>
            <a:endParaRPr lang="it-IT"/>
          </a:p>
        </p:txBody>
      </p:sp>
      <p:sp>
        <p:nvSpPr>
          <p:cNvPr id="74765" name="Line 12"/>
          <p:cNvSpPr>
            <a:spLocks noChangeShapeType="1"/>
          </p:cNvSpPr>
          <p:nvPr/>
        </p:nvSpPr>
        <p:spPr bwMode="auto">
          <a:xfrm>
            <a:off x="3505200" y="5105400"/>
            <a:ext cx="990600" cy="1588"/>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74766" name="Text Box 13"/>
          <p:cNvSpPr txBox="1">
            <a:spLocks noChangeArrowheads="1"/>
          </p:cNvSpPr>
          <p:nvPr/>
        </p:nvSpPr>
        <p:spPr bwMode="auto">
          <a:xfrm>
            <a:off x="2057400" y="6400800"/>
            <a:ext cx="982663" cy="2476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Ganimede</a:t>
            </a:r>
            <a:r>
              <a:rPr lang="en-GB" sz="1000" b="1" baseline="30000">
                <a:solidFill>
                  <a:schemeClr val="tx1"/>
                </a:solidFill>
                <a:latin typeface="Verdana" pitchFamily="-112" charset="0"/>
              </a:rPr>
              <a:t>®</a:t>
            </a:r>
          </a:p>
        </p:txBody>
      </p:sp>
      <p:sp>
        <p:nvSpPr>
          <p:cNvPr id="74767" name="Text Box 14"/>
          <p:cNvSpPr txBox="1">
            <a:spLocks noChangeArrowheads="1"/>
          </p:cNvSpPr>
          <p:nvPr/>
        </p:nvSpPr>
        <p:spPr bwMode="auto">
          <a:xfrm>
            <a:off x="4876800" y="6400800"/>
            <a:ext cx="1060450" cy="2476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Traditionnel</a:t>
            </a:r>
          </a:p>
        </p:txBody>
      </p:sp>
      <p:sp>
        <p:nvSpPr>
          <p:cNvPr id="74768" name="Text Box 15"/>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5.Emploi des gaz techniques</a:t>
            </a:r>
          </a:p>
        </p:txBody>
      </p:sp>
      <p:sp>
        <p:nvSpPr>
          <p:cNvPr id="74769" name="Text Box 16"/>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AA27BC51-899A-A147-90D7-F7A7BA8FF206}"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30</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6802" name="AutoShape 1"/>
          <p:cNvSpPr>
            <a:spLocks noChangeArrowheads="1"/>
          </p:cNvSpPr>
          <p:nvPr/>
        </p:nvSpPr>
        <p:spPr bwMode="auto">
          <a:xfrm>
            <a:off x="6477000" y="5867400"/>
            <a:ext cx="2667000" cy="990600"/>
          </a:xfrm>
          <a:prstGeom prst="roundRect">
            <a:avLst>
              <a:gd name="adj" fmla="val 157"/>
            </a:avLst>
          </a:prstGeom>
          <a:solidFill>
            <a:srgbClr val="FFFFFF"/>
          </a:solidFill>
          <a:ln w="9525">
            <a:noFill/>
            <a:round/>
            <a:headEnd/>
            <a:tailEnd/>
          </a:ln>
        </p:spPr>
        <p:txBody>
          <a:bodyPr wrap="none" anchor="ctr">
            <a:prstTxWarp prst="textNoShape">
              <a:avLst/>
            </a:prstTxWarp>
          </a:bodyPr>
          <a:lstStyle/>
          <a:p>
            <a:endParaRPr lang="it-IT"/>
          </a:p>
        </p:txBody>
      </p:sp>
      <p:sp>
        <p:nvSpPr>
          <p:cNvPr id="76803" name="Text Box 2"/>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5.Emploi des gaz techniques</a:t>
            </a:r>
          </a:p>
        </p:txBody>
      </p:sp>
      <p:sp>
        <p:nvSpPr>
          <p:cNvPr id="76804" name="Text Box 3"/>
          <p:cNvSpPr txBox="1">
            <a:spLocks noChangeArrowheads="1"/>
          </p:cNvSpPr>
          <p:nvPr/>
        </p:nvSpPr>
        <p:spPr bwMode="auto">
          <a:xfrm>
            <a:off x="304800" y="1279525"/>
            <a:ext cx="6248400" cy="600075"/>
          </a:xfrm>
          <a:prstGeom prst="rect">
            <a:avLst/>
          </a:prstGeom>
          <a:noFill/>
          <a:ln w="9525">
            <a:noFill/>
            <a:miter lim="800000"/>
            <a:headEnd/>
            <a:tailEnd/>
          </a:ln>
        </p:spPr>
        <p:txBody>
          <a:bodyPr lIns="90000" tIns="46800" rIns="90000" bIns="46800">
            <a:prstTxWarp prst="textNoShape">
              <a:avLst/>
            </a:prstTxWarp>
            <a:spAutoFit/>
          </a:bodyPr>
          <a:lstStyle/>
          <a:p>
            <a:pPr>
              <a:lnSpc>
                <a:spcPts val="1600"/>
              </a:lnSpc>
              <a:buClr>
                <a:srgbClr val="000000"/>
              </a:buClr>
              <a:buSzPct val="29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Macération Pelliculaire Dynamique dans les phases Préfermentaire et Postfermentaire.</a:t>
            </a:r>
          </a:p>
        </p:txBody>
      </p:sp>
      <p:pic>
        <p:nvPicPr>
          <p:cNvPr id="76805" name="Picture 4"/>
          <p:cNvPicPr>
            <a:picLocks noChangeAspect="1" noChangeArrowheads="1"/>
          </p:cNvPicPr>
          <p:nvPr/>
        </p:nvPicPr>
        <p:blipFill>
          <a:blip r:embed="rId4"/>
          <a:srcRect/>
          <a:stretch>
            <a:fillRect/>
          </a:stretch>
        </p:blipFill>
        <p:spPr bwMode="auto">
          <a:xfrm>
            <a:off x="6629400" y="1362075"/>
            <a:ext cx="2065338" cy="5038725"/>
          </a:xfrm>
          <a:prstGeom prst="rect">
            <a:avLst/>
          </a:prstGeom>
          <a:noFill/>
          <a:ln w="9525">
            <a:noFill/>
            <a:miter lim="800000"/>
            <a:headEnd/>
            <a:tailEnd/>
          </a:ln>
        </p:spPr>
      </p:pic>
      <p:sp>
        <p:nvSpPr>
          <p:cNvPr id="76806" name="Rectangle 5"/>
          <p:cNvSpPr>
            <a:spLocks noGrp="1" noChangeArrowheads="1"/>
          </p:cNvSpPr>
          <p:nvPr>
            <p:ph type="title"/>
          </p:nvPr>
        </p:nvSpPr>
        <p:spPr>
          <a:xfrm>
            <a:off x="304800" y="1906588"/>
            <a:ext cx="5715000" cy="4887912"/>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solidFill>
                  <a:srgbClr val="808080"/>
                </a:solidFill>
                <a:latin typeface="Verdana" pitchFamily="-112" charset="0"/>
              </a:rPr>
              <a:t>L’effet de turbulence typique de </a:t>
            </a:r>
            <a:r>
              <a:rPr lang="en-GB" sz="1200" b="1">
                <a:solidFill>
                  <a:srgbClr val="808080"/>
                </a:solidFill>
                <a:latin typeface="Verdana" pitchFamily="-112" charset="0"/>
              </a:rPr>
              <a:t>Metodo Ganimede</a:t>
            </a:r>
            <a:r>
              <a:rPr lang="en-GB" sz="1200" b="1" baseline="28000">
                <a:solidFill>
                  <a:srgbClr val="808080"/>
                </a:solidFill>
                <a:latin typeface="Verdana" pitchFamily="-112" charset="0"/>
              </a:rPr>
              <a:t>®</a:t>
            </a:r>
            <a:r>
              <a:rPr lang="en-GB" sz="1200">
                <a:solidFill>
                  <a:srgbClr val="808080"/>
                </a:solidFill>
                <a:latin typeface="Verdana" pitchFamily="-112" charset="0"/>
              </a:rPr>
              <a:t>, qui permet d’obtenir une extraction sélective efficace des seules substances nobles contenues dans les peaux de raisin, prend le nom de </a:t>
            </a:r>
            <a:r>
              <a:rPr lang="en-GB" sz="1200" b="1">
                <a:solidFill>
                  <a:srgbClr val="808080"/>
                </a:solidFill>
                <a:latin typeface="Verdana" pitchFamily="-112" charset="0"/>
              </a:rPr>
              <a:t>MACERATION PELLICULAIRE DYNAMIQUE</a:t>
            </a:r>
            <a:r>
              <a:rPr lang="en-GB" sz="1200">
                <a:solidFill>
                  <a:srgbClr val="808080"/>
                </a:solidFill>
                <a:latin typeface="Verdana" pitchFamily="-112" charset="0"/>
              </a:rPr>
              <a:t>. </a:t>
            </a:r>
            <a:br>
              <a:rPr lang="en-GB" sz="1200">
                <a:solidFill>
                  <a:srgbClr val="808080"/>
                </a:solidFill>
                <a:latin typeface="Verdana" pitchFamily="-112" charset="0"/>
              </a:rPr>
            </a:br>
            <a:r>
              <a:rPr lang="en-GB" sz="1200">
                <a:solidFill>
                  <a:srgbClr val="808080"/>
                </a:solidFill>
                <a:latin typeface="Verdana" pitchFamily="-112" charset="0"/>
              </a:rPr>
              <a:t/>
            </a:r>
            <a:br>
              <a:rPr lang="en-GB" sz="1200">
                <a:solidFill>
                  <a:srgbClr val="808080"/>
                </a:solidFill>
                <a:latin typeface="Verdana" pitchFamily="-112" charset="0"/>
              </a:rPr>
            </a:br>
            <a:r>
              <a:rPr lang="en-GB" sz="1200">
                <a:solidFill>
                  <a:srgbClr val="808080"/>
                </a:solidFill>
                <a:latin typeface="Verdana" pitchFamily="-112" charset="0"/>
              </a:rPr>
              <a:t>Cette macération s’opère grâce au remuage intime et délicat de la masse effectuée par l’énorme potentiel de CO</a:t>
            </a:r>
            <a:r>
              <a:rPr lang="en-GB" sz="1200" baseline="-26000">
                <a:solidFill>
                  <a:srgbClr val="808080"/>
                </a:solidFill>
                <a:latin typeface="Verdana" pitchFamily="-112" charset="0"/>
              </a:rPr>
              <a:t>2</a:t>
            </a:r>
            <a:r>
              <a:rPr lang="en-GB" sz="1200">
                <a:solidFill>
                  <a:srgbClr val="808080"/>
                </a:solidFill>
                <a:latin typeface="Verdana" pitchFamily="-112" charset="0"/>
              </a:rPr>
              <a:t> qui se dégage en cours de fermentation. </a:t>
            </a:r>
            <a:br>
              <a:rPr lang="en-GB" sz="1200">
                <a:solidFill>
                  <a:srgbClr val="808080"/>
                </a:solidFill>
                <a:latin typeface="Verdana" pitchFamily="-112" charset="0"/>
              </a:rPr>
            </a:br>
            <a:r>
              <a:rPr lang="en-GB" sz="1200">
                <a:solidFill>
                  <a:srgbClr val="808080"/>
                </a:solidFill>
                <a:latin typeface="Verdana" pitchFamily="-112" charset="0"/>
              </a:rPr>
              <a:t/>
            </a:r>
            <a:br>
              <a:rPr lang="en-GB" sz="1200">
                <a:solidFill>
                  <a:srgbClr val="808080"/>
                </a:solidFill>
                <a:latin typeface="Verdana" pitchFamily="-112" charset="0"/>
              </a:rPr>
            </a:br>
            <a:r>
              <a:rPr lang="en-GB" sz="1200" b="1">
                <a:solidFill>
                  <a:srgbClr val="808080"/>
                </a:solidFill>
                <a:latin typeface="Verdana" pitchFamily="-112" charset="0"/>
              </a:rPr>
              <a:t>Mais qu’est-ce qui se passe AVANT ou APRES la fermentation, lorsqu’on n’a pas de CO</a:t>
            </a:r>
            <a:r>
              <a:rPr lang="en-GB" sz="1200" b="1" baseline="-26000">
                <a:solidFill>
                  <a:srgbClr val="808080"/>
                </a:solidFill>
                <a:latin typeface="Verdana" pitchFamily="-112" charset="0"/>
              </a:rPr>
              <a:t>2</a:t>
            </a:r>
            <a:r>
              <a:rPr lang="en-GB" sz="1200" b="1">
                <a:solidFill>
                  <a:srgbClr val="808080"/>
                </a:solidFill>
                <a:latin typeface="Verdana" pitchFamily="-112" charset="0"/>
              </a:rPr>
              <a:t> produit spontanément? </a:t>
            </a:r>
            <a:r>
              <a:rPr lang="en-GB" sz="1200">
                <a:solidFill>
                  <a:srgbClr val="808080"/>
                </a:solidFill>
                <a:latin typeface="Verdana" pitchFamily="-112" charset="0"/>
              </a:rPr>
              <a:t>Voilà où l’emploi contrôlé et efficace des gaz techniques dans les fermenteurs </a:t>
            </a:r>
            <a:r>
              <a:rPr lang="en-GB" sz="1200" b="1">
                <a:solidFill>
                  <a:srgbClr val="808080"/>
                </a:solidFill>
                <a:latin typeface="Verdana" pitchFamily="-112" charset="0"/>
              </a:rPr>
              <a:t>Ganimede</a:t>
            </a:r>
            <a:r>
              <a:rPr lang="en-GB" sz="1200" b="1" baseline="28000">
                <a:solidFill>
                  <a:srgbClr val="808080"/>
                </a:solidFill>
                <a:latin typeface="Verdana" pitchFamily="-112" charset="0"/>
              </a:rPr>
              <a:t>®</a:t>
            </a:r>
            <a:r>
              <a:rPr lang="en-GB" sz="1200">
                <a:solidFill>
                  <a:srgbClr val="808080"/>
                </a:solidFill>
                <a:latin typeface="Verdana" pitchFamily="-112" charset="0"/>
              </a:rPr>
              <a:t> se révèle important. Il suffit en effet d’introduire du CO</a:t>
            </a:r>
            <a:r>
              <a:rPr lang="en-GB" sz="1200" baseline="-26000">
                <a:solidFill>
                  <a:srgbClr val="808080"/>
                </a:solidFill>
                <a:latin typeface="Verdana" pitchFamily="-112" charset="0"/>
              </a:rPr>
              <a:t>2</a:t>
            </a:r>
            <a:r>
              <a:rPr lang="en-GB" sz="1200">
                <a:solidFill>
                  <a:srgbClr val="808080"/>
                </a:solidFill>
                <a:latin typeface="Verdana" pitchFamily="-112" charset="0"/>
              </a:rPr>
              <a:t> d’une bouteille extérieure au moyen de la soupape prévue pour l’introduction des gaz techniques. De cette manière, l’on peut saturer la chambre en dessous du diaphragme et reproduire artificiellement les turbulences typiques de </a:t>
            </a:r>
            <a:r>
              <a:rPr lang="en-GB" sz="1200" b="1">
                <a:solidFill>
                  <a:srgbClr val="808080"/>
                </a:solidFill>
                <a:latin typeface="Verdana" pitchFamily="-112" charset="0"/>
              </a:rPr>
              <a:t>Metodo Ganimede</a:t>
            </a:r>
            <a:r>
              <a:rPr lang="en-GB" sz="1200" b="1" baseline="28000">
                <a:solidFill>
                  <a:srgbClr val="808080"/>
                </a:solidFill>
                <a:latin typeface="Verdana" pitchFamily="-112" charset="0"/>
              </a:rPr>
              <a:t>®</a:t>
            </a:r>
            <a:r>
              <a:rPr lang="en-GB" sz="1200">
                <a:solidFill>
                  <a:srgbClr val="808080"/>
                </a:solidFill>
                <a:latin typeface="Verdana" pitchFamily="-112" charset="0"/>
              </a:rPr>
              <a:t> même en l’absence du CO</a:t>
            </a:r>
            <a:r>
              <a:rPr lang="en-GB" sz="1200" baseline="-26000">
                <a:solidFill>
                  <a:srgbClr val="808080"/>
                </a:solidFill>
                <a:latin typeface="Verdana" pitchFamily="-112" charset="0"/>
              </a:rPr>
              <a:t>2</a:t>
            </a:r>
            <a:r>
              <a:rPr lang="en-GB" sz="1200">
                <a:solidFill>
                  <a:srgbClr val="808080"/>
                </a:solidFill>
                <a:latin typeface="Verdana" pitchFamily="-112" charset="0"/>
              </a:rPr>
              <a:t> de fermentation. </a:t>
            </a:r>
            <a:br>
              <a:rPr lang="en-GB" sz="1200">
                <a:solidFill>
                  <a:srgbClr val="808080"/>
                </a:solidFill>
                <a:latin typeface="Verdana" pitchFamily="-112" charset="0"/>
              </a:rPr>
            </a:br>
            <a:r>
              <a:rPr lang="en-GB" sz="1200">
                <a:solidFill>
                  <a:srgbClr val="808080"/>
                </a:solidFill>
                <a:latin typeface="Verdana" pitchFamily="-112" charset="0"/>
              </a:rPr>
              <a:t/>
            </a:r>
            <a:br>
              <a:rPr lang="en-GB" sz="1200">
                <a:solidFill>
                  <a:srgbClr val="808080"/>
                </a:solidFill>
                <a:latin typeface="Verdana" pitchFamily="-112" charset="0"/>
              </a:rPr>
            </a:br>
            <a:r>
              <a:rPr lang="en-GB" sz="1200">
                <a:solidFill>
                  <a:srgbClr val="808080"/>
                </a:solidFill>
                <a:latin typeface="Verdana" pitchFamily="-112" charset="0"/>
              </a:rPr>
              <a:t>Ainsi, le </a:t>
            </a:r>
            <a:r>
              <a:rPr lang="en-GB" sz="1200" b="1">
                <a:solidFill>
                  <a:srgbClr val="808080"/>
                </a:solidFill>
                <a:latin typeface="Verdana" pitchFamily="-112" charset="0"/>
              </a:rPr>
              <a:t>CO</a:t>
            </a:r>
            <a:r>
              <a:rPr lang="en-GB" sz="1200" b="1" baseline="-26000">
                <a:solidFill>
                  <a:srgbClr val="808080"/>
                </a:solidFill>
                <a:latin typeface="Verdana" pitchFamily="-112" charset="0"/>
              </a:rPr>
              <a:t>2</a:t>
            </a:r>
            <a:r>
              <a:rPr lang="en-GB" sz="1200">
                <a:solidFill>
                  <a:srgbClr val="808080"/>
                </a:solidFill>
                <a:latin typeface="Verdana" pitchFamily="-112" charset="0"/>
              </a:rPr>
              <a:t>, outre à remuer et homogénéiser la masse, produit un considérable </a:t>
            </a:r>
            <a:r>
              <a:rPr lang="en-GB" sz="1200" b="1">
                <a:solidFill>
                  <a:srgbClr val="808080"/>
                </a:solidFill>
                <a:latin typeface="Verdana" pitchFamily="-112" charset="0"/>
              </a:rPr>
              <a:t>effet extractif, solvant, bactériostatique et antioxydant dans 100% de la masse</a:t>
            </a:r>
            <a:r>
              <a:rPr lang="en-GB" sz="1200">
                <a:solidFill>
                  <a:srgbClr val="808080"/>
                </a:solidFill>
                <a:latin typeface="Verdana" pitchFamily="-112" charset="0"/>
              </a:rPr>
              <a:t>, ce qui permet à l’Oenologue d’anticiper ou prolonger le processus d’extraction, avec des résultats ASSURES et CERTAINS</a:t>
            </a:r>
          </a:p>
        </p:txBody>
      </p:sp>
      <p:sp>
        <p:nvSpPr>
          <p:cNvPr id="76807" name="Line 6"/>
          <p:cNvSpPr>
            <a:spLocks noChangeShapeType="1"/>
          </p:cNvSpPr>
          <p:nvPr/>
        </p:nvSpPr>
        <p:spPr bwMode="auto">
          <a:xfrm>
            <a:off x="6172200" y="4953000"/>
            <a:ext cx="609600" cy="1588"/>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76808" name="Text Box 7"/>
          <p:cNvSpPr txBox="1">
            <a:spLocks noChangeArrowheads="1"/>
          </p:cNvSpPr>
          <p:nvPr/>
        </p:nvSpPr>
        <p:spPr bwMode="auto">
          <a:xfrm>
            <a:off x="6096000" y="4460875"/>
            <a:ext cx="762000" cy="374650"/>
          </a:xfrm>
          <a:prstGeom prst="rect">
            <a:avLst/>
          </a:prstGeom>
          <a:noFill/>
          <a:ln w="9525">
            <a:noFill/>
            <a:miter lim="800000"/>
            <a:headEnd/>
            <a:tailEnd/>
          </a:ln>
        </p:spPr>
        <p:txBody>
          <a:bodyPr lIns="90000" tIns="46800" rIns="90000" bIns="46800">
            <a:prstTxWarp prst="textNoShape">
              <a:avLst/>
            </a:prstTxWarp>
            <a:spAutoFit/>
          </a:bodyPr>
          <a:lstStyle/>
          <a:p>
            <a:pPr>
              <a:spcBef>
                <a:spcPts val="875"/>
              </a:spcBef>
              <a:buClr>
                <a:srgbClr val="F6BA06"/>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F6BA06"/>
                </a:solidFill>
                <a:latin typeface="Verdana" pitchFamily="-112" charset="0"/>
              </a:rPr>
              <a:t>CO</a:t>
            </a:r>
            <a:r>
              <a:rPr lang="en-GB" sz="1600" b="1" baseline="-25000">
                <a:solidFill>
                  <a:srgbClr val="F6BA06"/>
                </a:solidFill>
                <a:latin typeface="Verdana" pitchFamily="-112" charset="0"/>
              </a:rPr>
              <a:t>2</a:t>
            </a:r>
          </a:p>
        </p:txBody>
      </p:sp>
      <p:sp>
        <p:nvSpPr>
          <p:cNvPr id="76809" name="Text Box 8"/>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D3508781-AE98-8E41-8FED-4B1D4148ED21}"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31</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8850" name="Rectangle 1"/>
          <p:cNvSpPr>
            <a:spLocks noGrp="1" noChangeArrowheads="1"/>
          </p:cNvSpPr>
          <p:nvPr>
            <p:ph type="title"/>
          </p:nvPr>
        </p:nvSpPr>
        <p:spPr>
          <a:xfrm>
            <a:off x="381000" y="917575"/>
            <a:ext cx="6324600" cy="1143000"/>
          </a:xfrm>
        </p:spPr>
        <p:txBody>
          <a:bodyPr lIns="91440" tIns="45720" rIns="91440" bIns="45720"/>
          <a:lstStyle/>
          <a:p>
            <a:pPr eaLnBrk="1" hangingPunct="1">
              <a:lnSpc>
                <a:spcPct val="106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ea typeface="Verdana" pitchFamily="-112" charset="0"/>
                <a:cs typeface="Verdana" pitchFamily="-112" charset="0"/>
              </a:rPr>
              <a:t>Vinification en blanc avec Metodo Ganimede</a:t>
            </a:r>
            <a:r>
              <a:rPr lang="en-GB" sz="1600" b="1" baseline="10000">
                <a:solidFill>
                  <a:srgbClr val="80060D"/>
                </a:solidFill>
                <a:latin typeface="Verdana" pitchFamily="-112" charset="0"/>
                <a:ea typeface="Verdana" pitchFamily="-112" charset="0"/>
                <a:cs typeface="Verdana" pitchFamily="-112" charset="0"/>
              </a:rPr>
              <a:t>®</a:t>
            </a:r>
            <a:br>
              <a:rPr lang="en-GB" sz="1600" b="1" baseline="10000">
                <a:solidFill>
                  <a:srgbClr val="80060D"/>
                </a:solidFill>
                <a:latin typeface="Verdana" pitchFamily="-112" charset="0"/>
                <a:ea typeface="Verdana" pitchFamily="-112" charset="0"/>
                <a:cs typeface="Verdana" pitchFamily="-112" charset="0"/>
              </a:rPr>
            </a:br>
            <a:r>
              <a:rPr lang="en-GB" sz="1400" b="1">
                <a:latin typeface="Verdana" pitchFamily="-112" charset="0"/>
              </a:rPr>
              <a:t>Macération Pelliculaire Dynamique à Froid </a:t>
            </a:r>
            <a:br>
              <a:rPr lang="en-GB" sz="1400" b="1">
                <a:latin typeface="Verdana" pitchFamily="-112" charset="0"/>
              </a:rPr>
            </a:br>
            <a:r>
              <a:rPr lang="en-GB" sz="1400" b="1">
                <a:latin typeface="Verdana" pitchFamily="-112" charset="0"/>
              </a:rPr>
              <a:t>pour vins blancs, clairets et rouges spéciaux</a:t>
            </a:r>
          </a:p>
        </p:txBody>
      </p:sp>
      <p:sp>
        <p:nvSpPr>
          <p:cNvPr id="78851" name="Text Box 2"/>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5.Emploi des gaz techniques</a:t>
            </a:r>
          </a:p>
        </p:txBody>
      </p:sp>
      <p:sp>
        <p:nvSpPr>
          <p:cNvPr id="78852" name="Text Box 3"/>
          <p:cNvSpPr txBox="1">
            <a:spLocks noChangeArrowheads="1"/>
          </p:cNvSpPr>
          <p:nvPr/>
        </p:nvSpPr>
        <p:spPr bwMode="auto">
          <a:xfrm>
            <a:off x="381000" y="1981200"/>
            <a:ext cx="5638800" cy="4602163"/>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latin typeface="Verdana" pitchFamily="-112" charset="0"/>
              </a:rPr>
              <a:t>L’emploi efficace des gaz techniques dans Metodo Ganimede</a:t>
            </a:r>
            <a:r>
              <a:rPr lang="en-GB" sz="1000" baseline="31000">
                <a:latin typeface="Verdana" pitchFamily="-112" charset="0"/>
                <a:ea typeface="Verdana" pitchFamily="-112" charset="0"/>
                <a:cs typeface="Verdana" pitchFamily="-112" charset="0"/>
              </a:rPr>
              <a:t>®</a:t>
            </a:r>
            <a:r>
              <a:rPr lang="en-GB" sz="1000">
                <a:latin typeface="Verdana" pitchFamily="-112" charset="0"/>
              </a:rPr>
              <a:t>, qu’on a illustré auparavant, trouve une application importante dans la production des vins blancs aromatiques</a:t>
            </a:r>
            <a:r>
              <a:rPr lang="en-GB" sz="1000">
                <a:solidFill>
                  <a:schemeClr val="tx1"/>
                </a:solidFill>
                <a:latin typeface="Verdana" pitchFamily="-112" charset="0"/>
              </a:rPr>
              <a:t>.</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700D13"/>
                </a:solidFill>
                <a:latin typeface="Verdana" pitchFamily="-112" charset="0"/>
              </a:rPr>
              <a:t>En étant très sensibles à la présence de l’oxygène, les raisins blancs peuvent être travaillés de manière efficace grâce à Metodo Ganimede</a:t>
            </a:r>
            <a:r>
              <a:rPr lang="en-GB" sz="1000" b="1" baseline="31000">
                <a:solidFill>
                  <a:srgbClr val="700D13"/>
                </a:solidFill>
                <a:latin typeface="Verdana" pitchFamily="-112" charset="0"/>
                <a:ea typeface="Verdana" pitchFamily="-112" charset="0"/>
                <a:cs typeface="Verdana" pitchFamily="-112" charset="0"/>
              </a:rPr>
              <a:t>®</a:t>
            </a:r>
            <a:r>
              <a:rPr lang="en-GB" sz="1000" b="1">
                <a:solidFill>
                  <a:srgbClr val="700D13"/>
                </a:solidFill>
                <a:latin typeface="Verdana" pitchFamily="-112" charset="0"/>
              </a:rPr>
              <a:t>, dans un environnement saturé en CO</a:t>
            </a:r>
            <a:r>
              <a:rPr lang="en-GB" sz="1000" b="1" baseline="-25000">
                <a:solidFill>
                  <a:srgbClr val="700D13"/>
                </a:solidFill>
                <a:latin typeface="Verdana" pitchFamily="-112" charset="0"/>
                <a:ea typeface="Verdana" pitchFamily="-112" charset="0"/>
                <a:cs typeface="Verdana" pitchFamily="-112" charset="0"/>
              </a:rPr>
              <a:t>2</a:t>
            </a:r>
            <a:r>
              <a:rPr lang="en-GB" sz="1000" b="1">
                <a:solidFill>
                  <a:srgbClr val="700D13"/>
                </a:solidFill>
                <a:latin typeface="Verdana" pitchFamily="-112" charset="0"/>
              </a:rPr>
              <a:t> et donc à l’abri de tout risque d’oxydation et de prolifération bactérienne.</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latin typeface="Verdana" pitchFamily="-112" charset="0"/>
              </a:rPr>
              <a:t>En fait, on peut saturer en CO</a:t>
            </a:r>
            <a:r>
              <a:rPr lang="en-GB" sz="1000" baseline="-25000">
                <a:latin typeface="Verdana" pitchFamily="-112" charset="0"/>
                <a:ea typeface="Verdana" pitchFamily="-112" charset="0"/>
                <a:cs typeface="Verdana" pitchFamily="-112" charset="0"/>
              </a:rPr>
              <a:t>2</a:t>
            </a:r>
            <a:r>
              <a:rPr lang="en-GB" sz="1000">
                <a:latin typeface="Verdana" pitchFamily="-112" charset="0"/>
              </a:rPr>
              <a:t> le fermenteur </a:t>
            </a:r>
            <a:r>
              <a:rPr lang="en-GB" sz="1000" b="1">
                <a:latin typeface="Verdana" pitchFamily="-112" charset="0"/>
                <a:ea typeface="Verdana" pitchFamily="-112" charset="0"/>
                <a:cs typeface="Verdana" pitchFamily="-112" charset="0"/>
              </a:rPr>
              <a:t>Ganimede</a:t>
            </a:r>
            <a:r>
              <a:rPr lang="en-GB" sz="1000" b="1" baseline="31000">
                <a:latin typeface="Verdana" pitchFamily="-112" charset="0"/>
                <a:ea typeface="Verdana" pitchFamily="-112" charset="0"/>
                <a:cs typeface="Verdana" pitchFamily="-112" charset="0"/>
              </a:rPr>
              <a:t>®</a:t>
            </a:r>
            <a:r>
              <a:rPr lang="en-GB" sz="1000">
                <a:latin typeface="Verdana" pitchFamily="-112" charset="0"/>
              </a:rPr>
              <a:t> avant le remplissage, avec le bipasse fermé. Le gaz introduit va saturer l’interstice et y rester emprisonné sous pression même au moment où le liquide est introduit dans la cuve lors du remplissage. Cela permet au gaz de se dissoudre doucement dans le liquide en dessous. Ainsi, le </a:t>
            </a:r>
            <a:r>
              <a:rPr lang="en-GB" sz="1000" b="1">
                <a:solidFill>
                  <a:srgbClr val="700D13"/>
                </a:solidFill>
                <a:latin typeface="Verdana" pitchFamily="-112" charset="0"/>
                <a:ea typeface="Verdana" pitchFamily="-112" charset="0"/>
                <a:cs typeface="Verdana" pitchFamily="-112" charset="0"/>
              </a:rPr>
              <a:t>CO</a:t>
            </a:r>
            <a:r>
              <a:rPr lang="en-GB" sz="1000" b="1" baseline="-25000">
                <a:solidFill>
                  <a:srgbClr val="700D13"/>
                </a:solidFill>
                <a:latin typeface="Verdana" pitchFamily="-112" charset="0"/>
                <a:ea typeface="Verdana" pitchFamily="-112" charset="0"/>
                <a:cs typeface="Verdana" pitchFamily="-112" charset="0"/>
              </a:rPr>
              <a:t>2</a:t>
            </a:r>
            <a:r>
              <a:rPr lang="en-GB" sz="1000">
                <a:latin typeface="Verdana" pitchFamily="-112" charset="0"/>
              </a:rPr>
              <a:t> peut produire un </a:t>
            </a:r>
            <a:r>
              <a:rPr lang="en-GB" sz="1000" b="1">
                <a:latin typeface="Verdana" pitchFamily="-112" charset="0"/>
                <a:ea typeface="Verdana" pitchFamily="-112" charset="0"/>
                <a:cs typeface="Verdana" pitchFamily="-112" charset="0"/>
              </a:rPr>
              <a:t>EFFET </a:t>
            </a:r>
            <a:r>
              <a:rPr lang="en-GB" sz="1000" b="1">
                <a:solidFill>
                  <a:srgbClr val="700D13"/>
                </a:solidFill>
                <a:latin typeface="Verdana" pitchFamily="-112" charset="0"/>
                <a:ea typeface="Verdana" pitchFamily="-112" charset="0"/>
                <a:cs typeface="Verdana" pitchFamily="-112" charset="0"/>
              </a:rPr>
              <a:t>EXTRACTIF-SOLVANT</a:t>
            </a:r>
            <a:r>
              <a:rPr lang="en-GB" sz="1000" b="1">
                <a:latin typeface="Verdana" pitchFamily="-112" charset="0"/>
                <a:ea typeface="Verdana" pitchFamily="-112" charset="0"/>
                <a:cs typeface="Verdana" pitchFamily="-112" charset="0"/>
              </a:rPr>
              <a:t> </a:t>
            </a:r>
            <a:r>
              <a:rPr lang="en-GB" sz="1000">
                <a:latin typeface="Verdana" pitchFamily="-112" charset="0"/>
              </a:rPr>
              <a:t>et </a:t>
            </a:r>
            <a:r>
              <a:rPr lang="en-GB" sz="1000" b="1">
                <a:solidFill>
                  <a:srgbClr val="700D13"/>
                </a:solidFill>
                <a:latin typeface="Verdana" pitchFamily="-112" charset="0"/>
                <a:ea typeface="Verdana" pitchFamily="-112" charset="0"/>
                <a:cs typeface="Verdana" pitchFamily="-112" charset="0"/>
              </a:rPr>
              <a:t>BACTERIOSTATIQUE-ANTIOXYDANT</a:t>
            </a:r>
            <a:r>
              <a:rPr lang="en-GB" sz="1000">
                <a:latin typeface="Verdana" pitchFamily="-112" charset="0"/>
              </a:rPr>
              <a:t> de manière </a:t>
            </a:r>
            <a:r>
              <a:rPr lang="en-GB" sz="1000" b="1">
                <a:latin typeface="Verdana" pitchFamily="-112" charset="0"/>
                <a:ea typeface="Verdana" pitchFamily="-112" charset="0"/>
                <a:cs typeface="Verdana" pitchFamily="-112" charset="0"/>
              </a:rPr>
              <a:t>SELECTIVE </a:t>
            </a:r>
            <a:r>
              <a:rPr lang="en-GB" sz="1000">
                <a:latin typeface="Verdana" pitchFamily="-112" charset="0"/>
              </a:rPr>
              <a:t>(non pas indiscriminée comme il arrive avec du SO</a:t>
            </a:r>
            <a:r>
              <a:rPr lang="en-GB" sz="1000" baseline="-25000">
                <a:latin typeface="Verdana" pitchFamily="-112" charset="0"/>
                <a:ea typeface="Verdana" pitchFamily="-112" charset="0"/>
                <a:cs typeface="Verdana" pitchFamily="-112" charset="0"/>
              </a:rPr>
              <a:t>2</a:t>
            </a:r>
            <a:r>
              <a:rPr lang="en-GB" sz="1000">
                <a:latin typeface="Verdana" pitchFamily="-112" charset="0"/>
              </a:rPr>
              <a:t>). Cela garantit une extraction importante et rapide, ainsi que la protection des arômes et de leurs précurseurs contenus dans les peaux de raisin</a:t>
            </a:r>
            <a:r>
              <a:rPr lang="en-GB" sz="1000">
                <a:solidFill>
                  <a:schemeClr val="tx1"/>
                </a:solidFill>
                <a:latin typeface="Verdana" pitchFamily="-112" charset="0"/>
              </a:rPr>
              <a:t>. </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latin typeface="Verdana" pitchFamily="-112" charset="0"/>
              </a:rPr>
              <a:t>Le gaz excédant, se déversant sous forme de grandes bulles à travers le col du diaphragme, remue délicatement et efficacement les peaux du chapeau. Grâce au contact intime créé avec le liquide, celles-ci peuvent contribuer réellement au processus d’extraction</a:t>
            </a:r>
            <a:r>
              <a:rPr lang="en-GB" sz="1000">
                <a:solidFill>
                  <a:schemeClr val="tx1"/>
                </a:solidFill>
                <a:latin typeface="Verdana" pitchFamily="-112" charset="0"/>
              </a:rPr>
              <a:t>.</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latin typeface="Verdana" pitchFamily="-112" charset="0"/>
              </a:rPr>
              <a:t>Plusieurs oenologues utilisent </a:t>
            </a:r>
            <a:r>
              <a:rPr lang="en-GB" sz="1000" b="1">
                <a:latin typeface="Verdana" pitchFamily="-112" charset="0"/>
                <a:ea typeface="Verdana" pitchFamily="-112" charset="0"/>
                <a:cs typeface="Verdana" pitchFamily="-112" charset="0"/>
              </a:rPr>
              <a:t>Metodo Ganimede</a:t>
            </a:r>
            <a:r>
              <a:rPr lang="en-GB" sz="1000" b="1" baseline="31000">
                <a:latin typeface="Verdana" pitchFamily="-112" charset="0"/>
                <a:ea typeface="Verdana" pitchFamily="-112" charset="0"/>
                <a:cs typeface="Verdana" pitchFamily="-112" charset="0"/>
              </a:rPr>
              <a:t>®</a:t>
            </a:r>
            <a:r>
              <a:rPr lang="en-GB" sz="1000">
                <a:latin typeface="Verdana" pitchFamily="-112" charset="0"/>
              </a:rPr>
              <a:t> également pour les vins blancs. Grâce à une macération à froid relativement brève (6-12 heures), ils obtiennent une extraction efficace des seuls composants voulus et valorisent ainsi les qualités sensorielles de leurs vins</a:t>
            </a:r>
            <a:r>
              <a:rPr lang="en-GB" sz="1000">
                <a:solidFill>
                  <a:schemeClr val="tx1"/>
                </a:solidFill>
                <a:latin typeface="Verdana" pitchFamily="-112" charset="0"/>
              </a:rPr>
              <a:t>.</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latin typeface="Verdana" pitchFamily="-112" charset="0"/>
              </a:rPr>
              <a:t>Cela ne fait que mettre en relief le caractère délicat et sélectif de ce système qui, en garantissant des RESULTATS CERTAINS, permet d’importantes économies, puisqu’un seul fermenteur peut être utilisé pour nombre de remplissages et également pour la vinification des rouges</a:t>
            </a:r>
            <a:r>
              <a:rPr lang="en-GB" sz="1000">
                <a:solidFill>
                  <a:schemeClr val="tx1"/>
                </a:solidFill>
                <a:latin typeface="Verdana" pitchFamily="-112" charset="0"/>
              </a:rPr>
              <a:t>.</a:t>
            </a:r>
          </a:p>
        </p:txBody>
      </p:sp>
      <p:sp>
        <p:nvSpPr>
          <p:cNvPr id="78853" name="AutoShape 4"/>
          <p:cNvSpPr>
            <a:spLocks noChangeArrowheads="1"/>
          </p:cNvSpPr>
          <p:nvPr/>
        </p:nvSpPr>
        <p:spPr bwMode="auto">
          <a:xfrm>
            <a:off x="8604250" y="6524625"/>
            <a:ext cx="539750" cy="180975"/>
          </a:xfrm>
          <a:prstGeom prst="roundRect">
            <a:avLst>
              <a:gd name="adj" fmla="val 875"/>
            </a:avLst>
          </a:prstGeom>
          <a:solidFill>
            <a:srgbClr val="FFFFFF"/>
          </a:solidFill>
          <a:ln w="9525">
            <a:noFill/>
            <a:round/>
            <a:headEnd/>
            <a:tailEnd/>
          </a:ln>
        </p:spPr>
        <p:txBody>
          <a:bodyPr wrap="none" anchor="ctr">
            <a:prstTxWarp prst="textNoShape">
              <a:avLst/>
            </a:prstTxWarp>
          </a:bodyPr>
          <a:lstStyle/>
          <a:p>
            <a:endParaRPr lang="it-IT"/>
          </a:p>
        </p:txBody>
      </p:sp>
      <p:grpSp>
        <p:nvGrpSpPr>
          <p:cNvPr id="78854" name="Group 5"/>
          <p:cNvGrpSpPr>
            <a:grpSpLocks/>
          </p:cNvGrpSpPr>
          <p:nvPr/>
        </p:nvGrpSpPr>
        <p:grpSpPr bwMode="auto">
          <a:xfrm>
            <a:off x="5954713" y="1095375"/>
            <a:ext cx="2792412" cy="5594350"/>
            <a:chOff x="3751" y="690"/>
            <a:chExt cx="1759" cy="3524"/>
          </a:xfrm>
        </p:grpSpPr>
        <p:pic>
          <p:nvPicPr>
            <p:cNvPr id="78858" name="Picture 6"/>
            <p:cNvPicPr>
              <a:picLocks noChangeAspect="1" noChangeArrowheads="1"/>
            </p:cNvPicPr>
            <p:nvPr/>
          </p:nvPicPr>
          <p:blipFill>
            <a:blip r:embed="rId4"/>
            <a:srcRect/>
            <a:stretch>
              <a:fillRect/>
            </a:stretch>
          </p:blipFill>
          <p:spPr bwMode="auto">
            <a:xfrm>
              <a:off x="4059" y="690"/>
              <a:ext cx="1367" cy="3331"/>
            </a:xfrm>
            <a:prstGeom prst="rect">
              <a:avLst/>
            </a:prstGeom>
            <a:noFill/>
            <a:ln w="9525">
              <a:noFill/>
              <a:miter lim="800000"/>
              <a:headEnd/>
              <a:tailEnd/>
            </a:ln>
          </p:spPr>
        </p:pic>
        <p:sp>
          <p:nvSpPr>
            <p:cNvPr id="78859" name="Line 7"/>
            <p:cNvSpPr>
              <a:spLocks noChangeShapeType="1"/>
            </p:cNvSpPr>
            <p:nvPr/>
          </p:nvSpPr>
          <p:spPr bwMode="auto">
            <a:xfrm>
              <a:off x="3787" y="3059"/>
              <a:ext cx="343" cy="1"/>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78860" name="Text Box 8"/>
            <p:cNvSpPr txBox="1">
              <a:spLocks noChangeArrowheads="1"/>
            </p:cNvSpPr>
            <p:nvPr/>
          </p:nvSpPr>
          <p:spPr bwMode="auto">
            <a:xfrm>
              <a:off x="3751" y="2801"/>
              <a:ext cx="480" cy="236"/>
            </a:xfrm>
            <a:prstGeom prst="rect">
              <a:avLst/>
            </a:prstGeom>
            <a:noFill/>
            <a:ln w="9525">
              <a:noFill/>
              <a:miter lim="800000"/>
              <a:headEnd/>
              <a:tailEnd/>
            </a:ln>
          </p:spPr>
          <p:txBody>
            <a:bodyPr lIns="90000" tIns="46800" rIns="90000" bIns="46800">
              <a:prstTxWarp prst="textNoShape">
                <a:avLst/>
              </a:prstTxWarp>
              <a:spAutoFit/>
            </a:bodyPr>
            <a:lstStyle/>
            <a:p>
              <a:pPr>
                <a:spcBef>
                  <a:spcPts val="875"/>
                </a:spcBef>
                <a:buClr>
                  <a:srgbClr val="F6BA06"/>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F6BA06"/>
                  </a:solidFill>
                  <a:latin typeface="Verdana" pitchFamily="-112" charset="0"/>
                </a:rPr>
                <a:t>CO</a:t>
              </a:r>
              <a:r>
                <a:rPr lang="en-GB" sz="1600" b="1" baseline="-25000">
                  <a:solidFill>
                    <a:srgbClr val="F6BA06"/>
                  </a:solidFill>
                  <a:latin typeface="Verdana" pitchFamily="-112" charset="0"/>
                </a:rPr>
                <a:t>2</a:t>
              </a:r>
            </a:p>
          </p:txBody>
        </p:sp>
        <p:sp>
          <p:nvSpPr>
            <p:cNvPr id="78861" name="AutoShape 9"/>
            <p:cNvSpPr>
              <a:spLocks noChangeArrowheads="1"/>
            </p:cNvSpPr>
            <p:nvPr/>
          </p:nvSpPr>
          <p:spPr bwMode="auto">
            <a:xfrm>
              <a:off x="3936" y="4023"/>
              <a:ext cx="1575" cy="192"/>
            </a:xfrm>
            <a:prstGeom prst="roundRect">
              <a:avLst>
                <a:gd name="adj" fmla="val 519"/>
              </a:avLst>
            </a:prstGeom>
            <a:solidFill>
              <a:srgbClr val="FFFFFF"/>
            </a:solidFill>
            <a:ln w="9525">
              <a:noFill/>
              <a:round/>
              <a:headEnd/>
              <a:tailEnd/>
            </a:ln>
          </p:spPr>
          <p:txBody>
            <a:bodyPr wrap="none" anchor="ctr">
              <a:prstTxWarp prst="textNoShape">
                <a:avLst/>
              </a:prstTxWarp>
            </a:bodyPr>
            <a:lstStyle/>
            <a:p>
              <a:endParaRPr lang="it-IT"/>
            </a:p>
          </p:txBody>
        </p:sp>
      </p:grpSp>
      <p:pic>
        <p:nvPicPr>
          <p:cNvPr id="78855" name="Picture 10">
            <a:hlinkClick r:id="rId5" action="ppaction://hlinksldjump"/>
          </p:cNvPr>
          <p:cNvPicPr>
            <a:picLocks noChangeAspect="1" noChangeArrowheads="1"/>
          </p:cNvPicPr>
          <p:nvPr/>
        </p:nvPicPr>
        <p:blipFill>
          <a:blip r:embed="rId6"/>
          <a:srcRect/>
          <a:stretch>
            <a:fillRect/>
          </a:stretch>
        </p:blipFill>
        <p:spPr bwMode="auto">
          <a:xfrm>
            <a:off x="7597775" y="6172200"/>
            <a:ext cx="250825" cy="304800"/>
          </a:xfrm>
          <a:prstGeom prst="rect">
            <a:avLst/>
          </a:prstGeom>
          <a:noFill/>
          <a:ln w="9525">
            <a:noFill/>
            <a:miter lim="800000"/>
            <a:headEnd/>
            <a:tailEnd/>
          </a:ln>
        </p:spPr>
      </p:pic>
      <p:sp>
        <p:nvSpPr>
          <p:cNvPr id="78856" name="Text Box 11"/>
          <p:cNvSpPr txBox="1">
            <a:spLocks noChangeArrowheads="1"/>
          </p:cNvSpPr>
          <p:nvPr/>
        </p:nvSpPr>
        <p:spPr bwMode="auto">
          <a:xfrm>
            <a:off x="7356475" y="6491288"/>
            <a:ext cx="611188" cy="214312"/>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rgbClr val="80060D"/>
                </a:solidFill>
                <a:latin typeface="Verdana" pitchFamily="-112" charset="0"/>
              </a:rPr>
              <a:t>Vidéo 6</a:t>
            </a:r>
          </a:p>
        </p:txBody>
      </p:sp>
      <p:sp>
        <p:nvSpPr>
          <p:cNvPr id="78857" name="Text Box 12"/>
          <p:cNvSpPr txBox="1">
            <a:spLocks noChangeArrowheads="1"/>
          </p:cNvSpPr>
          <p:nvPr/>
        </p:nvSpPr>
        <p:spPr bwMode="auto">
          <a:xfrm>
            <a:off x="381000" y="65373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71C09D2B-1614-6345-B369-EDA15A85666B}"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32</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0898" name="Picture 4" descr="C:\Documents and Settings\Utente\Desktop\AGRIEST 2007\Video Pwp\DSC03097.JPG"/>
          <p:cNvPicPr>
            <a:picLocks noChangeAspect="1" noChangeArrowheads="1"/>
          </p:cNvPicPr>
          <p:nvPr/>
        </p:nvPicPr>
        <p:blipFill>
          <a:blip r:embed="rId3"/>
          <a:srcRect/>
          <a:stretch>
            <a:fillRect/>
          </a:stretch>
        </p:blipFill>
        <p:spPr bwMode="auto">
          <a:xfrm>
            <a:off x="190500" y="1143000"/>
            <a:ext cx="6400800" cy="4800600"/>
          </a:xfrm>
          <a:prstGeom prst="rect">
            <a:avLst/>
          </a:prstGeom>
          <a:noFill/>
          <a:ln w="15875">
            <a:solidFill>
              <a:schemeClr val="tx1"/>
            </a:solidFill>
            <a:miter lim="800000"/>
            <a:headEnd/>
            <a:tailEnd/>
          </a:ln>
        </p:spPr>
      </p:pic>
      <p:sp>
        <p:nvSpPr>
          <p:cNvPr id="80899" name="Text Box 5"/>
          <p:cNvSpPr txBox="1">
            <a:spLocks noChangeArrowheads="1"/>
          </p:cNvSpPr>
          <p:nvPr/>
        </p:nvSpPr>
        <p:spPr bwMode="auto">
          <a:xfrm>
            <a:off x="6591300" y="1676400"/>
            <a:ext cx="2587625" cy="2862263"/>
          </a:xfrm>
          <a:prstGeom prst="rect">
            <a:avLst/>
          </a:prstGeom>
          <a:noFill/>
          <a:ln w="9525">
            <a:noFill/>
            <a:miter lim="800000"/>
            <a:headEnd/>
            <a:tailEnd/>
          </a:ln>
        </p:spPr>
        <p:txBody>
          <a:bodyPr wrap="none">
            <a:prstTxWarp prst="textNoShape">
              <a:avLst/>
            </a:prstTxWarp>
            <a:spAutoFit/>
          </a:bodyPr>
          <a:lstStyle/>
          <a:p>
            <a:r>
              <a:rPr lang="it-IT" sz="2000">
                <a:latin typeface="Verdana" pitchFamily="-112" charset="0"/>
                <a:ea typeface="Verdana" pitchFamily="-112" charset="0"/>
                <a:cs typeface="Verdana" pitchFamily="-112" charset="0"/>
              </a:rPr>
              <a:t>Substances</a:t>
            </a:r>
          </a:p>
          <a:p>
            <a:r>
              <a:rPr lang="it-IT" sz="2000">
                <a:latin typeface="Verdana" pitchFamily="-112" charset="0"/>
                <a:ea typeface="Verdana" pitchFamily="-112" charset="0"/>
                <a:cs typeface="Verdana" pitchFamily="-112" charset="0"/>
              </a:rPr>
              <a:t>antioxidantes </a:t>
            </a:r>
          </a:p>
          <a:p>
            <a:r>
              <a:rPr lang="it-IT" sz="2000">
                <a:latin typeface="Verdana" pitchFamily="-112" charset="0"/>
                <a:ea typeface="Verdana" pitchFamily="-112" charset="0"/>
                <a:cs typeface="Verdana" pitchFamily="-112" charset="0"/>
              </a:rPr>
              <a:t>naturelles:</a:t>
            </a:r>
          </a:p>
          <a:p>
            <a:r>
              <a:rPr lang="it-IT" sz="2000">
                <a:latin typeface="Verdana" pitchFamily="-112" charset="0"/>
                <a:ea typeface="Verdana" pitchFamily="-112" charset="0"/>
                <a:cs typeface="Verdana" pitchFamily="-112" charset="0"/>
              </a:rPr>
              <a:t>Glutatione, </a:t>
            </a:r>
          </a:p>
          <a:p>
            <a:r>
              <a:rPr lang="it-IT" sz="2000">
                <a:latin typeface="Verdana" pitchFamily="-112" charset="0"/>
                <a:ea typeface="Verdana" pitchFamily="-112" charset="0"/>
                <a:cs typeface="Verdana" pitchFamily="-112" charset="0"/>
              </a:rPr>
              <a:t>Acides</a:t>
            </a:r>
          </a:p>
          <a:p>
            <a:r>
              <a:rPr lang="it-IT" sz="2000">
                <a:latin typeface="Verdana" pitchFamily="-112" charset="0"/>
                <a:ea typeface="Verdana" pitchFamily="-112" charset="0"/>
                <a:cs typeface="Verdana" pitchFamily="-112" charset="0"/>
              </a:rPr>
              <a:t>cinnammiques...</a:t>
            </a:r>
          </a:p>
          <a:p>
            <a:endParaRPr lang="it-IT" sz="2000">
              <a:latin typeface="Verdana" pitchFamily="-112" charset="0"/>
              <a:ea typeface="Verdana" pitchFamily="-112" charset="0"/>
              <a:cs typeface="Verdana" pitchFamily="-112" charset="0"/>
            </a:endParaRPr>
          </a:p>
          <a:p>
            <a:r>
              <a:rPr lang="it-IT" sz="2000">
                <a:latin typeface="Verdana" pitchFamily="-112" charset="0"/>
                <a:ea typeface="Verdana" pitchFamily="-112" charset="0"/>
                <a:cs typeface="Verdana" pitchFamily="-112" charset="0"/>
              </a:rPr>
              <a:t>Réduction de SO2.</a:t>
            </a:r>
          </a:p>
          <a:p>
            <a:endParaRPr lang="it-IT" sz="2000">
              <a:latin typeface="Verdana" pitchFamily="-112" charset="0"/>
              <a:ea typeface="Verdana" pitchFamily="-112" charset="0"/>
              <a:cs typeface="Verdana" pitchFamily="-112"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2946" name="Picture 4" descr="C:\Documents and Settings\Utente\Desktop\AGRIEST 2007\Video Pwp\DSC03100.JPG"/>
          <p:cNvPicPr>
            <a:picLocks noChangeAspect="1" noChangeArrowheads="1"/>
          </p:cNvPicPr>
          <p:nvPr/>
        </p:nvPicPr>
        <p:blipFill>
          <a:blip r:embed="rId3"/>
          <a:srcRect/>
          <a:stretch>
            <a:fillRect/>
          </a:stretch>
        </p:blipFill>
        <p:spPr bwMode="auto">
          <a:xfrm>
            <a:off x="304800" y="1181100"/>
            <a:ext cx="6248400" cy="4686300"/>
          </a:xfrm>
          <a:prstGeom prst="rect">
            <a:avLst/>
          </a:prstGeom>
          <a:noFill/>
          <a:ln w="15875">
            <a:solidFill>
              <a:schemeClr val="tx1"/>
            </a:solid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4994" name="Picture 2"/>
          <p:cNvPicPr>
            <a:picLocks noChangeAspect="1" noChangeArrowheads="1"/>
          </p:cNvPicPr>
          <p:nvPr/>
        </p:nvPicPr>
        <p:blipFill>
          <a:blip r:embed="rId3"/>
          <a:srcRect/>
          <a:stretch>
            <a:fillRect/>
          </a:stretch>
        </p:blipFill>
        <p:spPr bwMode="auto">
          <a:xfrm>
            <a:off x="1258888" y="855663"/>
            <a:ext cx="4486275" cy="5813425"/>
          </a:xfrm>
          <a:prstGeom prst="rect">
            <a:avLst/>
          </a:prstGeom>
          <a:solidFill>
            <a:srgbClr val="FFFFFF"/>
          </a:solidFill>
          <a:ln w="9525">
            <a:noFill/>
            <a:miter lim="800000"/>
            <a:headEnd/>
            <a:tailEnd/>
          </a:ln>
        </p:spPr>
      </p:pic>
      <p:sp>
        <p:nvSpPr>
          <p:cNvPr id="2" name="Line 3"/>
          <p:cNvSpPr>
            <a:spLocks noChangeShapeType="1"/>
          </p:cNvSpPr>
          <p:nvPr/>
        </p:nvSpPr>
        <p:spPr bwMode="auto">
          <a:xfrm flipH="1" flipV="1">
            <a:off x="2439988" y="838200"/>
            <a:ext cx="957262" cy="228600"/>
          </a:xfrm>
          <a:prstGeom prst="line">
            <a:avLst/>
          </a:prstGeom>
          <a:noFill/>
          <a:ln w="25400">
            <a:solidFill>
              <a:srgbClr val="000000"/>
            </a:solidFill>
            <a:round/>
            <a:headEnd/>
            <a:tailEnd type="triangle" w="med" len="med"/>
          </a:ln>
          <a:effectLst>
            <a:outerShdw blurRad="38100" dist="26940" dir="5400000" algn="ctr" rotWithShape="0">
              <a:srgbClr val="000000">
                <a:alpha val="35001"/>
              </a:srgbClr>
            </a:outerShdw>
          </a:effectLst>
        </p:spPr>
        <p:txBody>
          <a:bodyPr tIns="91440" bIns="91440">
            <a:prstTxWarp prst="textNoShape">
              <a:avLst/>
            </a:prstTxWarp>
          </a:bodyPr>
          <a:lstStyle/>
          <a:p>
            <a:pPr>
              <a:defRPr/>
            </a:pPr>
            <a:endParaRPr lang="it-IT"/>
          </a:p>
        </p:txBody>
      </p:sp>
      <p:sp>
        <p:nvSpPr>
          <p:cNvPr id="84996" name="Text Box 4"/>
          <p:cNvSpPr txBox="1">
            <a:spLocks noChangeArrowheads="1"/>
          </p:cNvSpPr>
          <p:nvPr/>
        </p:nvSpPr>
        <p:spPr bwMode="auto">
          <a:xfrm>
            <a:off x="3448050" y="854075"/>
            <a:ext cx="474663" cy="373063"/>
          </a:xfrm>
          <a:prstGeom prst="rect">
            <a:avLst/>
          </a:prstGeom>
          <a:noFill/>
          <a:ln w="9525">
            <a:noFill/>
            <a:miter lim="800000"/>
            <a:headEnd/>
            <a:tailEnd/>
          </a:ln>
        </p:spPr>
        <p:txBody>
          <a:bodyPr tIns="91440" bIns="91440">
            <a:prstTxWarp prst="textNoShape">
              <a:avLst/>
            </a:prstTxWarp>
          </a:bodyPr>
          <a:lstStyle/>
          <a:p>
            <a:pPr>
              <a:spcAft>
                <a:spcPts val="1000"/>
              </a:spcAft>
            </a:pPr>
            <a:r>
              <a:rPr lang="it-IT" sz="1100">
                <a:latin typeface="Calibri" pitchFamily="-112" charset="0"/>
              </a:rPr>
              <a:t>CO</a:t>
            </a:r>
            <a:r>
              <a:rPr lang="it-IT" sz="1100" baseline="-25000">
                <a:latin typeface="Calibri" pitchFamily="-112" charset="0"/>
              </a:rPr>
              <a:t>2</a:t>
            </a:r>
            <a:endParaRPr lang="it-IT"/>
          </a:p>
        </p:txBody>
      </p:sp>
      <p:sp>
        <p:nvSpPr>
          <p:cNvPr id="84997" name="CasellaDiTesto 3"/>
          <p:cNvSpPr txBox="1">
            <a:spLocks noChangeArrowheads="1"/>
          </p:cNvSpPr>
          <p:nvPr/>
        </p:nvSpPr>
        <p:spPr bwMode="auto">
          <a:xfrm>
            <a:off x="2433638" y="260350"/>
            <a:ext cx="3357562" cy="461963"/>
          </a:xfrm>
          <a:prstGeom prst="rect">
            <a:avLst/>
          </a:prstGeom>
          <a:noFill/>
          <a:ln w="9525">
            <a:noFill/>
            <a:miter lim="800000"/>
            <a:headEnd/>
            <a:tailEnd/>
          </a:ln>
        </p:spPr>
        <p:txBody>
          <a:bodyPr>
            <a:prstTxWarp prst="textNoShape">
              <a:avLst/>
            </a:prstTxWarp>
            <a:spAutoFit/>
          </a:bodyPr>
          <a:lstStyle/>
          <a:p>
            <a:r>
              <a:rPr lang="it-IT">
                <a:latin typeface="Arial" pitchFamily="-112" charset="0"/>
                <a:ea typeface="Arial" pitchFamily="-112" charset="0"/>
                <a:cs typeface="Arial" pitchFamily="-112" charset="0"/>
              </a:rPr>
              <a:t>GESTION MANUELLE</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7042" name="Picture 2"/>
          <p:cNvPicPr>
            <a:picLocks noChangeAspect="1" noChangeArrowheads="1"/>
          </p:cNvPicPr>
          <p:nvPr/>
        </p:nvPicPr>
        <p:blipFill>
          <a:blip r:embed="rId3"/>
          <a:srcRect/>
          <a:stretch>
            <a:fillRect/>
          </a:stretch>
        </p:blipFill>
        <p:spPr bwMode="auto">
          <a:xfrm>
            <a:off x="1109663" y="666750"/>
            <a:ext cx="4614862" cy="5930900"/>
          </a:xfrm>
          <a:prstGeom prst="rect">
            <a:avLst/>
          </a:prstGeom>
          <a:solidFill>
            <a:srgbClr val="000000"/>
          </a:solidFill>
          <a:ln w="9525">
            <a:noFill/>
            <a:miter lim="800000"/>
            <a:headEnd/>
            <a:tailEnd/>
          </a:ln>
        </p:spPr>
      </p:pic>
      <p:sp>
        <p:nvSpPr>
          <p:cNvPr id="87043" name="CasellaDiTesto 3"/>
          <p:cNvSpPr txBox="1">
            <a:spLocks noChangeArrowheads="1"/>
          </p:cNvSpPr>
          <p:nvPr/>
        </p:nvSpPr>
        <p:spPr bwMode="auto">
          <a:xfrm>
            <a:off x="2627313" y="231775"/>
            <a:ext cx="4321175" cy="460375"/>
          </a:xfrm>
          <a:prstGeom prst="rect">
            <a:avLst/>
          </a:prstGeom>
          <a:noFill/>
          <a:ln w="9525">
            <a:noFill/>
            <a:miter lim="800000"/>
            <a:headEnd/>
            <a:tailEnd/>
          </a:ln>
        </p:spPr>
        <p:txBody>
          <a:bodyPr>
            <a:prstTxWarp prst="textNoShape">
              <a:avLst/>
            </a:prstTxWarp>
            <a:spAutoFit/>
          </a:bodyPr>
          <a:lstStyle/>
          <a:p>
            <a:r>
              <a:rPr lang="it-IT">
                <a:latin typeface="Arial" pitchFamily="-112" charset="0"/>
                <a:ea typeface="Arial" pitchFamily="-112" charset="0"/>
                <a:cs typeface="Arial" pitchFamily="-112" charset="0"/>
              </a:rPr>
              <a:t>GESTION AUTOMATIQUE</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5"/>
          <p:cNvSpPr>
            <a:spLocks noChangeArrowheads="1"/>
          </p:cNvSpPr>
          <p:nvPr/>
        </p:nvSpPr>
        <p:spPr bwMode="auto">
          <a:xfrm>
            <a:off x="4648200" y="4572000"/>
            <a:ext cx="2743200" cy="1143000"/>
          </a:xfrm>
          <a:prstGeom prst="rect">
            <a:avLst/>
          </a:prstGeom>
          <a:noFill/>
          <a:ln w="9525">
            <a:noFill/>
            <a:miter lim="800000"/>
            <a:headEnd/>
            <a:tailEnd/>
          </a:ln>
        </p:spPr>
        <p:txBody>
          <a:bodyPr anchor="ctr">
            <a:prstTxWarp prst="textNoShape">
              <a:avLst/>
            </a:prstTxWarp>
          </a:bodyPr>
          <a:lstStyle/>
          <a:p>
            <a:pPr algn="ctr" eaLnBrk="1" hangingPunct="1"/>
            <a:endParaRPr lang="es-ES" sz="1600">
              <a:solidFill>
                <a:schemeClr val="tx1"/>
              </a:solidFill>
              <a:latin typeface="Verdana" pitchFamily="-112" charset="0"/>
            </a:endParaRPr>
          </a:p>
        </p:txBody>
      </p:sp>
      <p:pic>
        <p:nvPicPr>
          <p:cNvPr id="89091" name="Picture 6" descr="C:\Documents and Settings\Utente\Desktop\Foto\FOTO X MODIFICHE E LIVELLO\P8160003.JPG"/>
          <p:cNvPicPr>
            <a:picLocks noChangeAspect="1" noChangeArrowheads="1"/>
          </p:cNvPicPr>
          <p:nvPr/>
        </p:nvPicPr>
        <p:blipFill>
          <a:blip r:embed="rId3"/>
          <a:srcRect/>
          <a:stretch>
            <a:fillRect/>
          </a:stretch>
        </p:blipFill>
        <p:spPr bwMode="auto">
          <a:xfrm>
            <a:off x="4356100" y="2163763"/>
            <a:ext cx="4289425" cy="3216275"/>
          </a:xfrm>
          <a:prstGeom prst="rect">
            <a:avLst/>
          </a:prstGeom>
          <a:noFill/>
          <a:ln w="15875">
            <a:solidFill>
              <a:srgbClr val="000000"/>
            </a:solidFill>
            <a:miter lim="800000"/>
            <a:headEnd/>
            <a:tailEnd/>
          </a:ln>
        </p:spPr>
      </p:pic>
      <p:pic>
        <p:nvPicPr>
          <p:cNvPr id="89092" name="Picture 7" descr="C:\Documents and Settings\Utente\Desktop\EVENTO RIOJA 2007\IMG_5706.JPG"/>
          <p:cNvPicPr>
            <a:picLocks noChangeAspect="1" noChangeArrowheads="1"/>
          </p:cNvPicPr>
          <p:nvPr/>
        </p:nvPicPr>
        <p:blipFill>
          <a:blip r:embed="rId4"/>
          <a:srcRect/>
          <a:stretch>
            <a:fillRect/>
          </a:stretch>
        </p:blipFill>
        <p:spPr bwMode="auto">
          <a:xfrm>
            <a:off x="473075" y="1312863"/>
            <a:ext cx="3457575" cy="2593975"/>
          </a:xfrm>
          <a:prstGeom prst="rect">
            <a:avLst/>
          </a:prstGeom>
          <a:noFill/>
          <a:ln w="15875">
            <a:solidFill>
              <a:schemeClr val="tx1"/>
            </a:solidFill>
            <a:miter lim="800000"/>
            <a:headEnd/>
            <a:tailEnd/>
          </a:ln>
        </p:spPr>
      </p:pic>
      <p:pic>
        <p:nvPicPr>
          <p:cNvPr id="89093" name="Picture 7" descr="IMG_7009"/>
          <p:cNvPicPr>
            <a:picLocks noChangeAspect="1" noChangeArrowheads="1"/>
          </p:cNvPicPr>
          <p:nvPr/>
        </p:nvPicPr>
        <p:blipFill>
          <a:blip r:embed="rId5"/>
          <a:srcRect/>
          <a:stretch>
            <a:fillRect/>
          </a:stretch>
        </p:blipFill>
        <p:spPr bwMode="auto">
          <a:xfrm>
            <a:off x="484188" y="4005263"/>
            <a:ext cx="3440112" cy="2582862"/>
          </a:xfrm>
          <a:prstGeom prst="rect">
            <a:avLst/>
          </a:prstGeom>
          <a:noFill/>
          <a:ln w="15875">
            <a:solidFill>
              <a:srgbClr val="000000"/>
            </a:solidFill>
            <a:miter lim="800000"/>
            <a:headEnd/>
            <a:tailEnd/>
          </a:ln>
        </p:spPr>
      </p:pic>
      <p:sp>
        <p:nvSpPr>
          <p:cNvPr id="8" name="Text Box 9"/>
          <p:cNvSpPr txBox="1">
            <a:spLocks noChangeArrowheads="1"/>
          </p:cNvSpPr>
          <p:nvPr/>
        </p:nvSpPr>
        <p:spPr bwMode="auto">
          <a:xfrm>
            <a:off x="1350963" y="188913"/>
            <a:ext cx="3581400" cy="708025"/>
          </a:xfrm>
          <a:prstGeom prst="rect">
            <a:avLst/>
          </a:prstGeom>
          <a:noFill/>
          <a:ln>
            <a:noFill/>
          </a:ln>
          <a:effectLst/>
          <a:extLst>
            <a:ext uri="{909E8E84-426E-40DD-AFC4-6F175D3DCCD1}"/>
            <a:ext uri="{91240B29-F687-4F45-9708-019B960494DF}"/>
            <a:ext uri="{AF507438-7753-43E0-B8FC-AC1667EBCBE1}"/>
          </a:extLst>
        </p:spPr>
        <p:txBody>
          <a:bodyPr>
            <a:prstTxWarp prst="textNoShape">
              <a:avLst/>
            </a:prstTxWarp>
            <a:spAutoFit/>
          </a:bodyPr>
          <a:lstStyle/>
          <a:p>
            <a:pPr>
              <a:spcBef>
                <a:spcPct val="50000"/>
              </a:spcBef>
              <a:defRPr/>
            </a:pPr>
            <a:r>
              <a:rPr lang="es-ES_tradnl" sz="2000" b="1">
                <a:solidFill>
                  <a:schemeClr val="tx1"/>
                </a:solidFill>
                <a:effectLst>
                  <a:outerShdw blurRad="38100" dist="38100" dir="2700000" algn="tl">
                    <a:srgbClr val="DDDDDD"/>
                  </a:outerShdw>
                </a:effectLst>
                <a:latin typeface="Verdana" pitchFamily="-112" charset="0"/>
              </a:rPr>
              <a:t>MODIFICATIONS DE CUVES EXISTENTES</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138" name="Text Box 4"/>
          <p:cNvSpPr txBox="1">
            <a:spLocks noChangeArrowheads="1"/>
          </p:cNvSpPr>
          <p:nvPr/>
        </p:nvSpPr>
        <p:spPr bwMode="auto">
          <a:xfrm>
            <a:off x="446088" y="5661025"/>
            <a:ext cx="3046412" cy="936625"/>
          </a:xfrm>
          <a:prstGeom prst="rect">
            <a:avLst/>
          </a:prstGeom>
          <a:solidFill>
            <a:srgbClr val="FFFFFF"/>
          </a:solidFill>
          <a:ln w="9525">
            <a:noFill/>
            <a:miter lim="800000"/>
            <a:headEnd/>
            <a:tailEnd/>
          </a:ln>
        </p:spPr>
        <p:txBody>
          <a:bodyPr>
            <a:prstTxWarp prst="textNoShape">
              <a:avLst/>
            </a:prstTxWarp>
          </a:bodyPr>
          <a:lstStyle/>
          <a:p>
            <a:r>
              <a:rPr lang="fr-FR" sz="1200" b="1">
                <a:latin typeface="Arial" pitchFamily="-112" charset="0"/>
              </a:rPr>
              <a:t>Cave Taillefer SA - Charrat </a:t>
            </a:r>
          </a:p>
          <a:p>
            <a:r>
              <a:rPr lang="it-IT" sz="1200" b="1">
                <a:latin typeface="Arial" pitchFamily="-112" charset="0"/>
              </a:rPr>
              <a:t>(Canton Valais)   Suisse</a:t>
            </a:r>
          </a:p>
          <a:p>
            <a:r>
              <a:rPr lang="it-IT" sz="1200">
                <a:latin typeface="Arial" pitchFamily="-112" charset="0"/>
              </a:rPr>
              <a:t>2009   n. 6 mod. de 5.000 et 10.000 lt. </a:t>
            </a:r>
          </a:p>
          <a:p>
            <a:r>
              <a:rPr lang="it-IT" sz="1200">
                <a:latin typeface="Arial" pitchFamily="-112" charset="0"/>
              </a:rPr>
              <a:t>2010   n. 7 mod. de 30.000 lt.</a:t>
            </a:r>
            <a:endParaRPr lang="it-IT" sz="1200"/>
          </a:p>
        </p:txBody>
      </p:sp>
      <p:sp>
        <p:nvSpPr>
          <p:cNvPr id="91139" name="Rectangle 5"/>
          <p:cNvSpPr>
            <a:spLocks noChangeArrowheads="1"/>
          </p:cNvSpPr>
          <p:nvPr/>
        </p:nvSpPr>
        <p:spPr bwMode="auto">
          <a:xfrm>
            <a:off x="4648200" y="4572000"/>
            <a:ext cx="2743200" cy="1143000"/>
          </a:xfrm>
          <a:prstGeom prst="rect">
            <a:avLst/>
          </a:prstGeom>
          <a:noFill/>
          <a:ln w="9525">
            <a:noFill/>
            <a:miter lim="800000"/>
            <a:headEnd/>
            <a:tailEnd/>
          </a:ln>
        </p:spPr>
        <p:txBody>
          <a:bodyPr anchor="ctr">
            <a:prstTxWarp prst="textNoShape">
              <a:avLst/>
            </a:prstTxWarp>
          </a:bodyPr>
          <a:lstStyle/>
          <a:p>
            <a:pPr algn="ctr" eaLnBrk="1" hangingPunct="1"/>
            <a:endParaRPr lang="es-ES" sz="1600">
              <a:solidFill>
                <a:schemeClr val="tx1"/>
              </a:solidFill>
              <a:latin typeface="Verdana" pitchFamily="-112" charset="0"/>
            </a:endParaRPr>
          </a:p>
        </p:txBody>
      </p:sp>
      <p:sp>
        <p:nvSpPr>
          <p:cNvPr id="185353" name="Text Box 9"/>
          <p:cNvSpPr txBox="1">
            <a:spLocks noChangeArrowheads="1"/>
          </p:cNvSpPr>
          <p:nvPr/>
        </p:nvSpPr>
        <p:spPr bwMode="auto">
          <a:xfrm>
            <a:off x="1350963" y="201613"/>
            <a:ext cx="3581400" cy="706437"/>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defRPr/>
            </a:pPr>
            <a:r>
              <a:rPr lang="es-ES_tradnl" sz="2000" b="1" dirty="0">
                <a:solidFill>
                  <a:schemeClr val="tx1"/>
                </a:solidFill>
                <a:effectLst>
                  <a:outerShdw blurRad="38100" dist="38100" dir="2700000" algn="tl">
                    <a:srgbClr val="C0C0C0"/>
                  </a:outerShdw>
                </a:effectLst>
                <a:latin typeface="Verdana" pitchFamily="34" charset="0"/>
              </a:rPr>
              <a:t>MODIFICATIONS DE CUVES EXISTENTES</a:t>
            </a:r>
          </a:p>
        </p:txBody>
      </p:sp>
      <p:pic>
        <p:nvPicPr>
          <p:cNvPr id="91141" name="Picture 2" descr="_MG_3175"/>
          <p:cNvPicPr>
            <a:picLocks noChangeAspect="1" noChangeArrowheads="1"/>
          </p:cNvPicPr>
          <p:nvPr/>
        </p:nvPicPr>
        <p:blipFill>
          <a:blip r:embed="rId3"/>
          <a:srcRect/>
          <a:stretch>
            <a:fillRect/>
          </a:stretch>
        </p:blipFill>
        <p:spPr bwMode="auto">
          <a:xfrm>
            <a:off x="539750" y="1285875"/>
            <a:ext cx="2817813" cy="4230688"/>
          </a:xfrm>
          <a:prstGeom prst="rect">
            <a:avLst/>
          </a:prstGeom>
          <a:noFill/>
          <a:ln w="15875">
            <a:solidFill>
              <a:srgbClr val="000000"/>
            </a:solidFill>
            <a:miter lim="800000"/>
            <a:headEnd/>
            <a:tailEnd/>
          </a:ln>
        </p:spPr>
      </p:pic>
      <p:pic>
        <p:nvPicPr>
          <p:cNvPr id="91142" name="Picture 3" descr="IMG_8035"/>
          <p:cNvPicPr>
            <a:picLocks noChangeAspect="1" noChangeArrowheads="1"/>
          </p:cNvPicPr>
          <p:nvPr/>
        </p:nvPicPr>
        <p:blipFill>
          <a:blip r:embed="rId4"/>
          <a:srcRect/>
          <a:stretch>
            <a:fillRect/>
          </a:stretch>
        </p:blipFill>
        <p:spPr bwMode="auto">
          <a:xfrm>
            <a:off x="3622675" y="1287463"/>
            <a:ext cx="3168650" cy="4229100"/>
          </a:xfrm>
          <a:prstGeom prst="rect">
            <a:avLst/>
          </a:prstGeom>
          <a:noFill/>
          <a:ln w="15875">
            <a:solidFill>
              <a:srgbClr val="000000"/>
            </a:solidFill>
            <a:miter lim="800000"/>
            <a:headEnd/>
            <a:tailEnd/>
          </a:ln>
        </p:spPr>
      </p:pic>
      <p:sp>
        <p:nvSpPr>
          <p:cNvPr id="91143" name="Text Box 5"/>
          <p:cNvSpPr txBox="1">
            <a:spLocks noChangeArrowheads="1"/>
          </p:cNvSpPr>
          <p:nvPr/>
        </p:nvSpPr>
        <p:spPr bwMode="auto">
          <a:xfrm>
            <a:off x="3548063" y="5556250"/>
            <a:ext cx="2968625" cy="896938"/>
          </a:xfrm>
          <a:prstGeom prst="rect">
            <a:avLst/>
          </a:prstGeom>
          <a:solidFill>
            <a:srgbClr val="FFFFFF"/>
          </a:solidFill>
          <a:ln w="9525">
            <a:noFill/>
            <a:miter lim="800000"/>
            <a:headEnd/>
            <a:tailEnd/>
          </a:ln>
        </p:spPr>
        <p:txBody>
          <a:bodyPr>
            <a:prstTxWarp prst="textNoShape">
              <a:avLst/>
            </a:prstTxWarp>
          </a:bodyPr>
          <a:lstStyle/>
          <a:p>
            <a:r>
              <a:rPr lang="it-IT" sz="1200" b="1">
                <a:latin typeface="Arial" pitchFamily="-112" charset="0"/>
              </a:rPr>
              <a:t>Coop. Jesus del Perdon Manzanares </a:t>
            </a:r>
          </a:p>
          <a:p>
            <a:r>
              <a:rPr lang="it-IT" sz="1200" b="1">
                <a:latin typeface="Arial" pitchFamily="-112" charset="0"/>
              </a:rPr>
              <a:t>(Castilla La Mancha) Espagne</a:t>
            </a:r>
          </a:p>
          <a:p>
            <a:r>
              <a:rPr lang="it-IT" sz="1200">
                <a:latin typeface="Arial" pitchFamily="-112" charset="0"/>
              </a:rPr>
              <a:t>2006 n. 1 mod. de 100.000 lt.</a:t>
            </a:r>
          </a:p>
          <a:p>
            <a:r>
              <a:rPr lang="it-IT" sz="1200">
                <a:latin typeface="Arial" pitchFamily="-112" charset="0"/>
              </a:rPr>
              <a:t>2007 n. 4 mod. de 100.000 lt.</a:t>
            </a:r>
          </a:p>
          <a:p>
            <a:r>
              <a:rPr lang="it-IT" sz="1200">
                <a:latin typeface="Arial" pitchFamily="-112" charset="0"/>
              </a:rPr>
              <a:t>2010 n. 1 mod. de 175.000 lt.</a:t>
            </a:r>
          </a:p>
          <a:p>
            <a:r>
              <a:rPr lang="it-IT" sz="1200">
                <a:latin typeface="Arial" pitchFamily="-112" charset="0"/>
              </a:rPr>
              <a:t>2011 n. 10 nuevos de 115.000 lt.</a:t>
            </a:r>
          </a:p>
          <a:p>
            <a:endParaRPr lang="it-IT" sz="1200">
              <a:latin typeface="Arial" pitchFamily="-112" charset="0"/>
            </a:endParaRPr>
          </a:p>
          <a:p>
            <a:endParaRPr lang="it-IT"/>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Text Box 5"/>
          <p:cNvSpPr txBox="1">
            <a:spLocks noChangeArrowheads="1"/>
          </p:cNvSpPr>
          <p:nvPr/>
        </p:nvSpPr>
        <p:spPr bwMode="auto">
          <a:xfrm>
            <a:off x="3779838" y="5732463"/>
            <a:ext cx="2678112" cy="685800"/>
          </a:xfrm>
          <a:prstGeom prst="rect">
            <a:avLst/>
          </a:prstGeom>
          <a:solidFill>
            <a:srgbClr val="FFFFFF"/>
          </a:solidFill>
          <a:ln w="9525">
            <a:noFill/>
            <a:miter lim="800000"/>
            <a:headEnd/>
            <a:tailEnd/>
          </a:ln>
        </p:spPr>
        <p:txBody>
          <a:bodyPr>
            <a:prstTxWarp prst="textNoShape">
              <a:avLst/>
            </a:prstTxWarp>
          </a:bodyPr>
          <a:lstStyle/>
          <a:p>
            <a:r>
              <a:rPr lang="it-IT" sz="1200" b="1">
                <a:latin typeface="Arial" pitchFamily="-112" charset="0"/>
              </a:rPr>
              <a:t>Bodegas Leza Garcia - Uruñuela </a:t>
            </a:r>
          </a:p>
          <a:p>
            <a:r>
              <a:rPr lang="it-IT" sz="1200" b="1">
                <a:latin typeface="Arial" pitchFamily="-112" charset="0"/>
              </a:rPr>
              <a:t>(La Rioja)   Espagne</a:t>
            </a:r>
          </a:p>
          <a:p>
            <a:r>
              <a:rPr lang="it-IT" sz="1200">
                <a:latin typeface="Arial" pitchFamily="-112" charset="0"/>
              </a:rPr>
              <a:t>n. 3 mod. de 50.000 lt.</a:t>
            </a:r>
          </a:p>
        </p:txBody>
      </p:sp>
      <p:sp>
        <p:nvSpPr>
          <p:cNvPr id="185353" name="Text Box 9"/>
          <p:cNvSpPr txBox="1">
            <a:spLocks noChangeArrowheads="1"/>
          </p:cNvSpPr>
          <p:nvPr/>
        </p:nvSpPr>
        <p:spPr bwMode="auto">
          <a:xfrm>
            <a:off x="1350963" y="201613"/>
            <a:ext cx="3581400" cy="706437"/>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defRPr/>
            </a:pPr>
            <a:r>
              <a:rPr lang="es-ES_tradnl" sz="2000" b="1" dirty="0">
                <a:solidFill>
                  <a:schemeClr val="tx1"/>
                </a:solidFill>
                <a:effectLst>
                  <a:outerShdw blurRad="38100" dist="38100" dir="2700000" algn="tl">
                    <a:srgbClr val="C0C0C0"/>
                  </a:outerShdw>
                </a:effectLst>
                <a:latin typeface="Verdana" pitchFamily="34" charset="0"/>
              </a:rPr>
              <a:t>MODIFICATIONS DE CUVES EXISTENTES</a:t>
            </a:r>
          </a:p>
        </p:txBody>
      </p:sp>
      <p:pic>
        <p:nvPicPr>
          <p:cNvPr id="93188" name="Picture 2" descr="Matasci trasf 08-02-2010 (3)"/>
          <p:cNvPicPr>
            <a:picLocks noChangeAspect="1" noChangeArrowheads="1"/>
          </p:cNvPicPr>
          <p:nvPr/>
        </p:nvPicPr>
        <p:blipFill>
          <a:blip r:embed="rId3"/>
          <a:srcRect/>
          <a:stretch>
            <a:fillRect/>
          </a:stretch>
        </p:blipFill>
        <p:spPr bwMode="auto">
          <a:xfrm>
            <a:off x="574675" y="1343025"/>
            <a:ext cx="3203575" cy="4270375"/>
          </a:xfrm>
          <a:prstGeom prst="rect">
            <a:avLst/>
          </a:prstGeom>
          <a:noFill/>
          <a:ln w="15875">
            <a:solidFill>
              <a:srgbClr val="000000"/>
            </a:solidFill>
            <a:miter lim="800000"/>
            <a:headEnd/>
            <a:tailEnd/>
          </a:ln>
        </p:spPr>
      </p:pic>
      <p:pic>
        <p:nvPicPr>
          <p:cNvPr id="93189" name="Picture 3" descr="LEZA GARCIA"/>
          <p:cNvPicPr>
            <a:picLocks noChangeAspect="1" noChangeArrowheads="1"/>
          </p:cNvPicPr>
          <p:nvPr/>
        </p:nvPicPr>
        <p:blipFill>
          <a:blip r:embed="rId4"/>
          <a:srcRect/>
          <a:stretch>
            <a:fillRect/>
          </a:stretch>
        </p:blipFill>
        <p:spPr bwMode="auto">
          <a:xfrm>
            <a:off x="3890963" y="1343025"/>
            <a:ext cx="3201987" cy="4270375"/>
          </a:xfrm>
          <a:prstGeom prst="rect">
            <a:avLst/>
          </a:prstGeom>
          <a:noFill/>
          <a:ln w="15875">
            <a:solidFill>
              <a:srgbClr val="000000"/>
            </a:solidFill>
            <a:miter lim="800000"/>
            <a:headEnd/>
            <a:tailEnd/>
          </a:ln>
        </p:spPr>
      </p:pic>
      <p:sp>
        <p:nvSpPr>
          <p:cNvPr id="93190" name="Text Box 4"/>
          <p:cNvSpPr txBox="1">
            <a:spLocks noChangeArrowheads="1"/>
          </p:cNvSpPr>
          <p:nvPr/>
        </p:nvSpPr>
        <p:spPr bwMode="auto">
          <a:xfrm>
            <a:off x="468313" y="5589588"/>
            <a:ext cx="3314700" cy="800100"/>
          </a:xfrm>
          <a:prstGeom prst="rect">
            <a:avLst/>
          </a:prstGeom>
          <a:solidFill>
            <a:srgbClr val="FFFFFF"/>
          </a:solidFill>
          <a:ln w="9525">
            <a:noFill/>
            <a:miter lim="800000"/>
            <a:headEnd/>
            <a:tailEnd/>
          </a:ln>
        </p:spPr>
        <p:txBody>
          <a:bodyPr>
            <a:prstTxWarp prst="textNoShape">
              <a:avLst/>
            </a:prstTxWarp>
          </a:bodyPr>
          <a:lstStyle/>
          <a:p>
            <a:r>
              <a:rPr lang="it-IT" sz="1200" b="1">
                <a:latin typeface="Arial" pitchFamily="-112" charset="0"/>
              </a:rPr>
              <a:t>Matasci Vini SA – Tenero (Locarno)</a:t>
            </a:r>
          </a:p>
          <a:p>
            <a:r>
              <a:rPr lang="it-IT" sz="1200" b="1">
                <a:latin typeface="Arial" pitchFamily="-112" charset="0"/>
              </a:rPr>
              <a:t>Canton Ticin   Suisse</a:t>
            </a:r>
          </a:p>
          <a:p>
            <a:r>
              <a:rPr lang="it-IT" sz="1200">
                <a:latin typeface="Arial" pitchFamily="-112" charset="0"/>
              </a:rPr>
              <a:t>2008 n. 2 mod. de 31.000 lt.</a:t>
            </a:r>
          </a:p>
          <a:p>
            <a:r>
              <a:rPr lang="it-IT" sz="1200">
                <a:latin typeface="Arial" pitchFamily="-112" charset="0"/>
              </a:rPr>
              <a:t>2010 n. 2 mod. de 31.000 lt.</a:t>
            </a:r>
          </a:p>
          <a:p>
            <a:r>
              <a:rPr lang="it-IT" sz="1200">
                <a:latin typeface="Arial" pitchFamily="-112" charset="0"/>
              </a:rPr>
              <a:t>2011  n. 2 mod. de 31.000 lt.</a:t>
            </a:r>
          </a:p>
          <a:p>
            <a:endParaRPr lang="it-IT" sz="1200">
              <a:latin typeface="Arial" pitchFamily="-112" charset="0"/>
            </a:endParaRPr>
          </a:p>
          <a:p>
            <a:endParaRPr lang="it-IT"/>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530" name="Rectangle 1"/>
          <p:cNvSpPr>
            <a:spLocks noGrp="1" noChangeArrowheads="1"/>
          </p:cNvSpPr>
          <p:nvPr>
            <p:ph type="title"/>
          </p:nvPr>
        </p:nvSpPr>
        <p:spPr>
          <a:xfrm>
            <a:off x="2971800" y="3810000"/>
            <a:ext cx="6019800" cy="1143000"/>
          </a:xfrm>
        </p:spPr>
        <p:txBody>
          <a:bodyPr lIns="91440" tIns="45720" rIns="91440" bIns="45720"/>
          <a:lstStyle/>
          <a:p>
            <a:pPr algn="l">
              <a:lnSpc>
                <a:spcPts val="2563"/>
              </a:lnSpc>
              <a:buClr>
                <a:srgbClr val="80060D"/>
              </a:buClr>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a:solidFill>
                  <a:srgbClr val="80060D"/>
                </a:solidFill>
                <a:latin typeface="Verdana" pitchFamily="-112" charset="0"/>
              </a:rPr>
              <a:t>2.Processus d'extraction.</a:t>
            </a:r>
            <a:br>
              <a:rPr lang="en-GB" sz="2400" b="1">
                <a:solidFill>
                  <a:srgbClr val="80060D"/>
                </a:solidFill>
                <a:latin typeface="Verdana" pitchFamily="-112" charset="0"/>
              </a:rPr>
            </a:br>
            <a:r>
              <a:rPr lang="en-GB" sz="1800">
                <a:latin typeface="Verdana" pitchFamily="-112" charset="0"/>
              </a:rPr>
              <a:t>Valorisation des raisins d'origine </a:t>
            </a:r>
            <a:br>
              <a:rPr lang="en-GB" sz="1800">
                <a:latin typeface="Verdana" pitchFamily="-112" charset="0"/>
              </a:rPr>
            </a:br>
            <a:r>
              <a:rPr lang="en-GB" sz="1800">
                <a:latin typeface="Verdana" pitchFamily="-112" charset="0"/>
              </a:rPr>
              <a:t>et EXTRACTION SELECTIVE.</a:t>
            </a:r>
          </a:p>
        </p:txBody>
      </p:sp>
      <p:sp>
        <p:nvSpPr>
          <p:cNvPr id="22531" name="Text Box 2"/>
          <p:cNvSpPr txBox="1">
            <a:spLocks noChangeArrowheads="1"/>
          </p:cNvSpPr>
          <p:nvPr/>
        </p:nvSpPr>
        <p:spPr bwMode="auto">
          <a:xfrm>
            <a:off x="381000" y="61722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570CB81-836E-EC44-9D99-7DBAB9B1C0D4}"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4</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Text Box 5"/>
          <p:cNvSpPr txBox="1">
            <a:spLocks noChangeArrowheads="1"/>
          </p:cNvSpPr>
          <p:nvPr/>
        </p:nvSpPr>
        <p:spPr bwMode="auto">
          <a:xfrm>
            <a:off x="5508625" y="5589588"/>
            <a:ext cx="3024188" cy="685800"/>
          </a:xfrm>
          <a:prstGeom prst="rect">
            <a:avLst/>
          </a:prstGeom>
          <a:solidFill>
            <a:srgbClr val="FFFFFF"/>
          </a:solidFill>
          <a:ln w="9525">
            <a:noFill/>
            <a:miter lim="800000"/>
            <a:headEnd/>
            <a:tailEnd/>
          </a:ln>
        </p:spPr>
        <p:txBody>
          <a:bodyPr>
            <a:prstTxWarp prst="textNoShape">
              <a:avLst/>
            </a:prstTxWarp>
          </a:bodyPr>
          <a:lstStyle/>
          <a:p>
            <a:r>
              <a:rPr lang="it-IT" sz="1200" b="1">
                <a:latin typeface="Arial" pitchFamily="-112" charset="0"/>
              </a:rPr>
              <a:t>Bodegas GRUPO SAN VALERO</a:t>
            </a:r>
          </a:p>
          <a:p>
            <a:r>
              <a:rPr lang="it-IT" sz="1200" b="1">
                <a:latin typeface="Arial" pitchFamily="-112" charset="0"/>
              </a:rPr>
              <a:t>Cariñena (Zaragoza)    Espagne</a:t>
            </a:r>
          </a:p>
          <a:p>
            <a:r>
              <a:rPr lang="it-IT" sz="1200">
                <a:latin typeface="Arial" pitchFamily="-112" charset="0"/>
              </a:rPr>
              <a:t>n. 2 mod. de 60.000 lt.</a:t>
            </a:r>
          </a:p>
        </p:txBody>
      </p:sp>
      <p:sp>
        <p:nvSpPr>
          <p:cNvPr id="185353" name="Text Box 9"/>
          <p:cNvSpPr txBox="1">
            <a:spLocks noChangeArrowheads="1"/>
          </p:cNvSpPr>
          <p:nvPr/>
        </p:nvSpPr>
        <p:spPr bwMode="auto">
          <a:xfrm>
            <a:off x="1350963" y="201613"/>
            <a:ext cx="3581400" cy="706437"/>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defRPr/>
            </a:pPr>
            <a:r>
              <a:rPr lang="es-ES_tradnl" sz="2000" b="1" dirty="0">
                <a:solidFill>
                  <a:schemeClr val="tx1"/>
                </a:solidFill>
                <a:effectLst>
                  <a:outerShdw blurRad="38100" dist="38100" dir="2700000" algn="tl">
                    <a:srgbClr val="C0C0C0"/>
                  </a:outerShdw>
                </a:effectLst>
                <a:latin typeface="Verdana" pitchFamily="34" charset="0"/>
              </a:rPr>
              <a:t>MODIFICATIONS DE CUVES EXISTENTES</a:t>
            </a:r>
          </a:p>
        </p:txBody>
      </p:sp>
      <p:sp>
        <p:nvSpPr>
          <p:cNvPr id="95236" name="Text Box 4"/>
          <p:cNvSpPr txBox="1">
            <a:spLocks noChangeArrowheads="1"/>
          </p:cNvSpPr>
          <p:nvPr/>
        </p:nvSpPr>
        <p:spPr bwMode="auto">
          <a:xfrm>
            <a:off x="468313" y="5589588"/>
            <a:ext cx="3314700" cy="800100"/>
          </a:xfrm>
          <a:prstGeom prst="rect">
            <a:avLst/>
          </a:prstGeom>
          <a:solidFill>
            <a:srgbClr val="FFFFFF"/>
          </a:solidFill>
          <a:ln w="9525">
            <a:noFill/>
            <a:miter lim="800000"/>
            <a:headEnd/>
            <a:tailEnd/>
          </a:ln>
        </p:spPr>
        <p:txBody>
          <a:bodyPr>
            <a:prstTxWarp prst="textNoShape">
              <a:avLst/>
            </a:prstTxWarp>
          </a:bodyPr>
          <a:lstStyle/>
          <a:p>
            <a:r>
              <a:rPr lang="it-IT" sz="1200" b="1">
                <a:latin typeface="Arial" pitchFamily="-112" charset="0"/>
              </a:rPr>
              <a:t>COOP. NTRA. SRA. DEL ROSARIO </a:t>
            </a:r>
          </a:p>
          <a:p>
            <a:r>
              <a:rPr lang="it-IT" sz="1200" b="1">
                <a:latin typeface="Arial" pitchFamily="-112" charset="0"/>
              </a:rPr>
              <a:t>El Provencio (CUENCA)  Espagne</a:t>
            </a:r>
          </a:p>
          <a:p>
            <a:r>
              <a:rPr lang="it-IT" sz="1200">
                <a:latin typeface="Arial" pitchFamily="-112" charset="0"/>
              </a:rPr>
              <a:t>2010 n. 7 mod. de 100.000 lt.</a:t>
            </a:r>
          </a:p>
          <a:p>
            <a:r>
              <a:rPr lang="it-IT" sz="1200">
                <a:latin typeface="Arial" pitchFamily="-112" charset="0"/>
              </a:rPr>
              <a:t>2011  n. 6 mod. de 100.000 lt.</a:t>
            </a:r>
          </a:p>
          <a:p>
            <a:endParaRPr lang="it-IT" sz="1200">
              <a:latin typeface="Arial" pitchFamily="-112" charset="0"/>
            </a:endParaRPr>
          </a:p>
          <a:p>
            <a:endParaRPr lang="it-IT"/>
          </a:p>
        </p:txBody>
      </p:sp>
      <p:pic>
        <p:nvPicPr>
          <p:cNvPr id="95237" name="Immagine 1"/>
          <p:cNvPicPr>
            <a:picLocks noChangeAspect="1"/>
          </p:cNvPicPr>
          <p:nvPr/>
        </p:nvPicPr>
        <p:blipFill>
          <a:blip r:embed="rId3"/>
          <a:srcRect/>
          <a:stretch>
            <a:fillRect/>
          </a:stretch>
        </p:blipFill>
        <p:spPr bwMode="auto">
          <a:xfrm>
            <a:off x="5346700" y="1173163"/>
            <a:ext cx="3257550" cy="4343400"/>
          </a:xfrm>
          <a:prstGeom prst="rect">
            <a:avLst/>
          </a:prstGeom>
          <a:noFill/>
          <a:ln w="9525">
            <a:noFill/>
            <a:miter lim="800000"/>
            <a:headEnd/>
            <a:tailEnd/>
          </a:ln>
        </p:spPr>
      </p:pic>
      <p:pic>
        <p:nvPicPr>
          <p:cNvPr id="95238" name="Immagine 1"/>
          <p:cNvPicPr>
            <a:picLocks noChangeAspect="1"/>
          </p:cNvPicPr>
          <p:nvPr/>
        </p:nvPicPr>
        <p:blipFill>
          <a:blip r:embed="rId4"/>
          <a:srcRect/>
          <a:stretch>
            <a:fillRect/>
          </a:stretch>
        </p:blipFill>
        <p:spPr bwMode="auto">
          <a:xfrm>
            <a:off x="539750" y="1052513"/>
            <a:ext cx="3384550" cy="45132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5353" name="Text Box 9"/>
          <p:cNvSpPr txBox="1">
            <a:spLocks noChangeArrowheads="1"/>
          </p:cNvSpPr>
          <p:nvPr/>
        </p:nvSpPr>
        <p:spPr bwMode="auto">
          <a:xfrm>
            <a:off x="1219200" y="279400"/>
            <a:ext cx="4300538" cy="1016000"/>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defRPr/>
            </a:pPr>
            <a:r>
              <a:rPr lang="es-ES_tradnl" sz="2000" b="1" dirty="0">
                <a:solidFill>
                  <a:schemeClr val="tx1"/>
                </a:solidFill>
                <a:effectLst>
                  <a:outerShdw blurRad="38100" dist="38100" dir="2700000" algn="tl">
                    <a:srgbClr val="C0C0C0"/>
                  </a:outerShdw>
                </a:effectLst>
                <a:latin typeface="Verdana" pitchFamily="34" charset="0"/>
              </a:rPr>
              <a:t>DES AUTRE MODIFICATIONES DE CUVES EXISTENTES</a:t>
            </a:r>
          </a:p>
        </p:txBody>
      </p:sp>
      <p:sp>
        <p:nvSpPr>
          <p:cNvPr id="97283" name="Text Box 4"/>
          <p:cNvSpPr txBox="1">
            <a:spLocks noChangeArrowheads="1"/>
          </p:cNvSpPr>
          <p:nvPr/>
        </p:nvSpPr>
        <p:spPr bwMode="auto">
          <a:xfrm>
            <a:off x="468313" y="1646238"/>
            <a:ext cx="6624637" cy="3306762"/>
          </a:xfrm>
          <a:prstGeom prst="rect">
            <a:avLst/>
          </a:prstGeom>
          <a:solidFill>
            <a:srgbClr val="FFFFFF"/>
          </a:solidFill>
          <a:ln w="9525">
            <a:noFill/>
            <a:miter lim="800000"/>
            <a:headEnd/>
            <a:tailEnd/>
          </a:ln>
        </p:spPr>
        <p:txBody>
          <a:bodyPr>
            <a:prstTxWarp prst="textNoShape">
              <a:avLst/>
            </a:prstTxWarp>
          </a:bodyPr>
          <a:lstStyle/>
          <a:p>
            <a:r>
              <a:rPr lang="it-IT" sz="1400" b="1">
                <a:latin typeface="Arial" pitchFamily="-112" charset="0"/>
              </a:rPr>
              <a:t>COOP. VECCHIA CANTINA DI MONTEPULCIANO SIENA (TOSCANA) ITALIE</a:t>
            </a:r>
          </a:p>
          <a:p>
            <a:r>
              <a:rPr lang="it-IT" sz="1400" b="1">
                <a:latin typeface="Arial" pitchFamily="-112" charset="0"/>
              </a:rPr>
              <a:t>La plus grande cave cooperative de la Toscane</a:t>
            </a:r>
          </a:p>
          <a:p>
            <a:r>
              <a:rPr lang="it-IT" sz="1400">
                <a:latin typeface="Arial" pitchFamily="-112" charset="0"/>
              </a:rPr>
              <a:t>2007  n. 12 modifications de 120.000 lt.</a:t>
            </a:r>
          </a:p>
          <a:p>
            <a:r>
              <a:rPr lang="it-IT" sz="1400">
                <a:latin typeface="Arial" pitchFamily="-112" charset="0"/>
              </a:rPr>
              <a:t>2009  n. 11 modifications de 120.000 lt.</a:t>
            </a:r>
          </a:p>
          <a:p>
            <a:endParaRPr lang="it-IT" sz="1400">
              <a:latin typeface="Arial" pitchFamily="-112" charset="0"/>
            </a:endParaRPr>
          </a:p>
          <a:p>
            <a:endParaRPr lang="it-IT" sz="1400" b="1">
              <a:latin typeface="Arial" pitchFamily="-112" charset="0"/>
            </a:endParaRPr>
          </a:p>
          <a:p>
            <a:r>
              <a:rPr lang="it-IT" sz="1400" b="1">
                <a:latin typeface="Arial" pitchFamily="-112" charset="0"/>
              </a:rPr>
              <a:t>COOP. VINI TIPICI ARETINI AREZZO (TOSCANA) ITALIE</a:t>
            </a:r>
          </a:p>
          <a:p>
            <a:r>
              <a:rPr lang="it-IT" sz="1400">
                <a:latin typeface="Arial" pitchFamily="-112" charset="0"/>
              </a:rPr>
              <a:t>2008  n. 6 modifications de 100.000 lt.</a:t>
            </a:r>
          </a:p>
          <a:p>
            <a:r>
              <a:rPr lang="it-IT" sz="1400">
                <a:latin typeface="Arial" pitchFamily="-112" charset="0"/>
              </a:rPr>
              <a:t>2008  n. 8 modifications de  70.000 lt.</a:t>
            </a:r>
          </a:p>
          <a:p>
            <a:endParaRPr lang="it-IT"/>
          </a:p>
          <a:p>
            <a:r>
              <a:rPr lang="it-IT" sz="1400" b="1">
                <a:latin typeface="Arial" pitchFamily="-112" charset="0"/>
              </a:rPr>
              <a:t>COOP. NTRA. SRA. DE MANJAVACAS  MOTA DEL CUERVO (CUENCA)</a:t>
            </a:r>
          </a:p>
          <a:p>
            <a:r>
              <a:rPr lang="it-IT" sz="1400">
                <a:latin typeface="Arial" pitchFamily="-112" charset="0"/>
              </a:rPr>
              <a:t>2011  n. 10 modifications de 140.000 lt.</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330" name="Rectangle 1"/>
          <p:cNvSpPr>
            <a:spLocks noGrp="1" noChangeArrowheads="1"/>
          </p:cNvSpPr>
          <p:nvPr>
            <p:ph type="title"/>
          </p:nvPr>
        </p:nvSpPr>
        <p:spPr>
          <a:xfrm>
            <a:off x="2971800" y="3643313"/>
            <a:ext cx="6019800" cy="1479550"/>
          </a:xfrm>
        </p:spPr>
        <p:txBody>
          <a:bodyPr lIns="91440" tIns="45720" rIns="91440" bIns="45720"/>
          <a:lstStyle/>
          <a:p>
            <a:pPr algn="l">
              <a:lnSpc>
                <a:spcPts val="2563"/>
              </a:lnSpc>
              <a:buClr>
                <a:srgbClr val="80060D"/>
              </a:buClr>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a:solidFill>
                  <a:srgbClr val="80060D"/>
                </a:solidFill>
                <a:latin typeface="Verdana" pitchFamily="-112" charset="0"/>
              </a:rPr>
              <a:t>6.Pour résumer, tous les atouts de Ganimede</a:t>
            </a:r>
            <a:r>
              <a:rPr lang="en-GB" sz="2400" b="1" baseline="30000">
                <a:solidFill>
                  <a:srgbClr val="80060D"/>
                </a:solidFill>
                <a:latin typeface="Verdana" pitchFamily="-112" charset="0"/>
              </a:rPr>
              <a:t>®</a:t>
            </a:r>
            <a:r>
              <a:rPr lang="en-GB" sz="2400" b="1">
                <a:solidFill>
                  <a:srgbClr val="80060D"/>
                </a:solidFill>
                <a:latin typeface="Verdana" pitchFamily="-112" charset="0"/>
              </a:rPr>
              <a:t>.</a:t>
            </a:r>
            <a:br>
              <a:rPr lang="en-GB" sz="2400" b="1">
                <a:solidFill>
                  <a:srgbClr val="80060D"/>
                </a:solidFill>
                <a:latin typeface="Verdana" pitchFamily="-112" charset="0"/>
              </a:rPr>
            </a:br>
            <a:r>
              <a:rPr lang="en-GB" sz="1800">
                <a:latin typeface="Verdana" pitchFamily="-112" charset="0"/>
              </a:rPr>
              <a:t>L’innovation de </a:t>
            </a:r>
            <a:r>
              <a:rPr lang="en-GB" sz="1800" b="1">
                <a:latin typeface="Verdana" pitchFamily="-112" charset="0"/>
              </a:rPr>
              <a:t>Metodo Ganimede</a:t>
            </a:r>
            <a:r>
              <a:rPr lang="en-GB" sz="1800" b="1" baseline="30000">
                <a:latin typeface="Verdana" pitchFamily="-112" charset="0"/>
              </a:rPr>
              <a:t>®</a:t>
            </a:r>
            <a:r>
              <a:rPr lang="en-GB" sz="1800">
                <a:latin typeface="Verdana" pitchFamily="-112" charset="0"/>
              </a:rPr>
              <a:t> en 15 points.</a:t>
            </a:r>
          </a:p>
        </p:txBody>
      </p:sp>
      <p:sp>
        <p:nvSpPr>
          <p:cNvPr id="99331"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F18200A8-B290-F543-9A37-255729B3CFF5}"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42</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378" name="AutoShape 1"/>
          <p:cNvSpPr>
            <a:spLocks noChangeArrowheads="1"/>
          </p:cNvSpPr>
          <p:nvPr/>
        </p:nvSpPr>
        <p:spPr bwMode="auto">
          <a:xfrm>
            <a:off x="6477000" y="5867400"/>
            <a:ext cx="2667000" cy="990600"/>
          </a:xfrm>
          <a:prstGeom prst="roundRect">
            <a:avLst>
              <a:gd name="adj" fmla="val 157"/>
            </a:avLst>
          </a:prstGeom>
          <a:solidFill>
            <a:srgbClr val="FFFFFF"/>
          </a:solidFill>
          <a:ln w="9525">
            <a:noFill/>
            <a:round/>
            <a:headEnd/>
            <a:tailEnd/>
          </a:ln>
        </p:spPr>
        <p:txBody>
          <a:bodyPr wrap="none" anchor="ctr">
            <a:prstTxWarp prst="textNoShape">
              <a:avLst/>
            </a:prstTxWarp>
          </a:bodyPr>
          <a:lstStyle/>
          <a:p>
            <a:endParaRPr lang="it-IT"/>
          </a:p>
        </p:txBody>
      </p:sp>
      <p:sp>
        <p:nvSpPr>
          <p:cNvPr id="101379" name="Text Box 2"/>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6.Pour résumer: tous les atouts de  Ganimede</a:t>
            </a:r>
            <a:r>
              <a:rPr lang="en-GB" sz="1000" b="1" baseline="30000">
                <a:solidFill>
                  <a:srgbClr val="80060D"/>
                </a:solidFill>
                <a:latin typeface="Verdana" pitchFamily="-112" charset="0"/>
              </a:rPr>
              <a:t>®</a:t>
            </a:r>
          </a:p>
        </p:txBody>
      </p:sp>
      <p:sp>
        <p:nvSpPr>
          <p:cNvPr id="101380" name="Text Box 3"/>
          <p:cNvSpPr txBox="1">
            <a:spLocks noChangeArrowheads="1"/>
          </p:cNvSpPr>
          <p:nvPr/>
        </p:nvSpPr>
        <p:spPr bwMode="auto">
          <a:xfrm>
            <a:off x="304800" y="1279525"/>
            <a:ext cx="6705600" cy="341313"/>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875"/>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L’innovation de Metodo Ganimede</a:t>
            </a:r>
            <a:r>
              <a:rPr lang="en-GB" sz="1600" b="1" baseline="30000">
                <a:solidFill>
                  <a:srgbClr val="80060D"/>
                </a:solidFill>
                <a:latin typeface="Verdana" pitchFamily="-112" charset="0"/>
              </a:rPr>
              <a:t>®</a:t>
            </a:r>
            <a:r>
              <a:rPr lang="en-GB" sz="1600" b="1">
                <a:solidFill>
                  <a:srgbClr val="80060D"/>
                </a:solidFill>
                <a:latin typeface="Verdana" pitchFamily="-112" charset="0"/>
              </a:rPr>
              <a:t> en 16 points:</a:t>
            </a:r>
          </a:p>
        </p:txBody>
      </p:sp>
      <p:sp>
        <p:nvSpPr>
          <p:cNvPr id="101381" name="Text Box 4"/>
          <p:cNvSpPr txBox="1">
            <a:spLocks noChangeArrowheads="1"/>
          </p:cNvSpPr>
          <p:nvPr/>
        </p:nvSpPr>
        <p:spPr bwMode="auto">
          <a:xfrm>
            <a:off x="304800" y="1854200"/>
            <a:ext cx="8534400" cy="378142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b="1">
                <a:solidFill>
                  <a:srgbClr val="700D13"/>
                </a:solidFill>
                <a:latin typeface="Verdana" pitchFamily="-112" charset="0"/>
              </a:rPr>
              <a:t>1.	Maîtrise efficace du chapeau des marcs.</a:t>
            </a:r>
            <a:r>
              <a:rPr lang="en-GB" sz="1000">
                <a:solidFill>
                  <a:schemeClr val="tx1"/>
                </a:solidFill>
                <a:latin typeface="Verdana" pitchFamily="-112" charset="0"/>
              </a:rPr>
              <a:t> </a:t>
            </a:r>
            <a:r>
              <a:rPr lang="en-GB" sz="1000">
                <a:latin typeface="Verdana" pitchFamily="-112" charset="0"/>
                <a:ea typeface="Verdana" pitchFamily="-112" charset="0"/>
                <a:cs typeface="Verdana" pitchFamily="-112" charset="0"/>
              </a:rPr>
              <a:t>Même un </a:t>
            </a:r>
            <a:r>
              <a:rPr lang="en-GB" sz="1000" b="1">
                <a:latin typeface="Verdana" pitchFamily="-112" charset="0"/>
                <a:ea typeface="Verdana" pitchFamily="-112" charset="0"/>
                <a:cs typeface="Verdana" pitchFamily="-112" charset="0"/>
              </a:rPr>
              <a:t>chapeau de plus de 2,5 mètres d’épais </a:t>
            </a:r>
            <a:r>
              <a:rPr lang="en-GB" sz="1000">
                <a:latin typeface="Verdana" pitchFamily="-112" charset="0"/>
                <a:ea typeface="Verdana" pitchFamily="-112" charset="0"/>
                <a:cs typeface="Verdana" pitchFamily="-112" charset="0"/>
              </a:rPr>
              <a:t>ne pose pas de 	problèmes pour </a:t>
            </a:r>
            <a:r>
              <a:rPr lang="en-GB" sz="1000" b="1">
                <a:latin typeface="Verdana" pitchFamily="-112" charset="0"/>
                <a:ea typeface="Verdana" pitchFamily="-112" charset="0"/>
                <a:cs typeface="Verdana" pitchFamily="-112" charset="0"/>
              </a:rPr>
              <a:t>Ganimede®</a:t>
            </a:r>
            <a:r>
              <a:rPr lang="en-GB" sz="1000">
                <a:latin typeface="Verdana" pitchFamily="-112" charset="0"/>
                <a:ea typeface="Verdana" pitchFamily="-112" charset="0"/>
                <a:cs typeface="Verdana" pitchFamily="-112" charset="0"/>
              </a:rPr>
              <a:t>. Le </a:t>
            </a:r>
            <a:r>
              <a:rPr lang="en-GB" sz="1000" b="1">
                <a:latin typeface="Verdana" pitchFamily="-112" charset="0"/>
                <a:ea typeface="Verdana" pitchFamily="-112" charset="0"/>
                <a:cs typeface="Verdana" pitchFamily="-112" charset="0"/>
              </a:rPr>
              <a:t>remuage à volcan, </a:t>
            </a:r>
            <a:r>
              <a:rPr lang="en-GB" sz="1000">
                <a:latin typeface="Verdana" pitchFamily="-112" charset="0"/>
                <a:ea typeface="Verdana" pitchFamily="-112" charset="0"/>
                <a:cs typeface="Verdana" pitchFamily="-112" charset="0"/>
              </a:rPr>
              <a:t>typique de ce système, est en effet le seul qui permet d’exploiter 	complètement chaque baie des raisins, d’empêcher qu’elles ne se compactent et que des parcours préférentiels de chute 	du moût ne se forment. C’est là la grande différence qu’on trouve aussi dans les cuves de 50 hl de capacité</a:t>
            </a:r>
            <a:r>
              <a:rPr lang="en-GB" sz="1000">
                <a:solidFill>
                  <a:schemeClr val="tx1"/>
                </a:solidFill>
                <a:latin typeface="Verdana" pitchFamily="-112" charset="0"/>
              </a:rPr>
              <a:t>.</a:t>
            </a:r>
          </a:p>
          <a:p>
            <a:pPr>
              <a:lnSpc>
                <a:spcPts val="1250"/>
              </a:lnSpc>
              <a:buClr>
                <a:srgbClr val="700D13"/>
              </a:buClr>
              <a:buFont typeface="Verdana"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endParaRPr lang="en-GB" sz="1000" b="1">
              <a:solidFill>
                <a:srgbClr val="700D13"/>
              </a:solidFill>
              <a:latin typeface="Verdana" pitchFamily="-112" charset="0"/>
            </a:endParaRPr>
          </a:p>
          <a:p>
            <a:pPr>
              <a:lnSpc>
                <a:spcPct val="106000"/>
              </a:lnSpc>
              <a:buClr>
                <a:srgbClr val="000000"/>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b="1">
                <a:solidFill>
                  <a:srgbClr val="700D13"/>
                </a:solidFill>
                <a:latin typeface="Verdana" pitchFamily="-112" charset="0"/>
              </a:rPr>
              <a:t>2.	Remuage DELICAT et NON AGRESSIF du chapeau des marcs.</a:t>
            </a:r>
          </a:p>
          <a:p>
            <a:pPr>
              <a:lnSpc>
                <a:spcPts val="1250"/>
              </a:lnSpc>
              <a:buClr>
                <a:srgbClr val="700D13"/>
              </a:buClr>
              <a:buFont typeface="Verdana"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endParaRPr lang="en-GB" sz="1000" b="1">
              <a:solidFill>
                <a:srgbClr val="700D13"/>
              </a:solidFill>
              <a:latin typeface="Verdana" pitchFamily="-112" charset="0"/>
            </a:endParaRPr>
          </a:p>
          <a:p>
            <a:pPr>
              <a:lnSpc>
                <a:spcPct val="106000"/>
              </a:lnSpc>
              <a:buClr>
                <a:srgbClr val="000000"/>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b="1">
                <a:solidFill>
                  <a:srgbClr val="700D13"/>
                </a:solidFill>
                <a:latin typeface="Verdana" pitchFamily="-112" charset="0"/>
              </a:rPr>
              <a:t>3.	</a:t>
            </a:r>
            <a:r>
              <a:rPr lang="en-GB" sz="1000" b="1">
                <a:solidFill>
                  <a:srgbClr val="800000"/>
                </a:solidFill>
                <a:latin typeface="Verdana" pitchFamily="-112" charset="0"/>
                <a:ea typeface="Verdana" pitchFamily="-112" charset="0"/>
                <a:cs typeface="Verdana" pitchFamily="-112" charset="0"/>
              </a:rPr>
              <a:t>Vitesse de fermentation et d’extraction</a:t>
            </a:r>
            <a:r>
              <a:rPr lang="en-GB" sz="1000" b="1">
                <a:solidFill>
                  <a:srgbClr val="700D13"/>
                </a:solidFill>
                <a:latin typeface="Verdana" pitchFamily="-112" charset="0"/>
                <a:ea typeface="Verdana" pitchFamily="-112" charset="0"/>
                <a:cs typeface="Verdana" pitchFamily="-112" charset="0"/>
              </a:rPr>
              <a:t>.</a:t>
            </a:r>
            <a:r>
              <a:rPr lang="en-GB" sz="1000" b="1">
                <a:latin typeface="Verdana" pitchFamily="-112" charset="0"/>
                <a:ea typeface="Verdana" pitchFamily="-112" charset="0"/>
                <a:cs typeface="Verdana" pitchFamily="-112" charset="0"/>
              </a:rPr>
              <a:t> Avec les mêmes conditions d’opération par rapport à un système 	traditionnel, Ganimede®</a:t>
            </a:r>
            <a:r>
              <a:rPr lang="en-GB" sz="1000" b="1">
                <a:latin typeface="Verdana" pitchFamily="-112" charset="0"/>
              </a:rPr>
              <a:t> </a:t>
            </a:r>
            <a:r>
              <a:rPr lang="en-GB" sz="1000" b="1">
                <a:latin typeface="Verdana" pitchFamily="-112" charset="0"/>
                <a:ea typeface="Verdana" pitchFamily="-112" charset="0"/>
                <a:cs typeface="Verdana" pitchFamily="-112" charset="0"/>
              </a:rPr>
              <a:t>garantit </a:t>
            </a:r>
            <a:r>
              <a:rPr lang="en-GB" sz="1000">
                <a:latin typeface="Verdana" pitchFamily="-112" charset="0"/>
                <a:ea typeface="Verdana" pitchFamily="-112" charset="0"/>
                <a:cs typeface="Verdana" pitchFamily="-112" charset="0"/>
              </a:rPr>
              <a:t>une réduction d’environ 30% des délais de travail</a:t>
            </a:r>
            <a:r>
              <a:rPr lang="en-GB" sz="1000" b="1">
                <a:latin typeface="Verdana" pitchFamily="-112" charset="0"/>
              </a:rPr>
              <a:t>.</a:t>
            </a:r>
          </a:p>
          <a:p>
            <a:pPr>
              <a:lnSpc>
                <a:spcPts val="1250"/>
              </a:lnSpc>
              <a:buClr>
                <a:srgbClr val="000000"/>
              </a:buClr>
              <a:buFont typeface="Verdana"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endParaRPr lang="en-GB" sz="1000" b="1">
              <a:solidFill>
                <a:schemeClr val="tx1"/>
              </a:solidFill>
              <a:latin typeface="Verdana" pitchFamily="-112" charset="0"/>
            </a:endParaRPr>
          </a:p>
          <a:p>
            <a:pPr>
              <a:lnSpc>
                <a:spcPct val="106000"/>
              </a:lnSpc>
              <a:buClr>
                <a:srgbClr val="000000"/>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b="1">
                <a:solidFill>
                  <a:srgbClr val="700D13"/>
                </a:solidFill>
                <a:latin typeface="Verdana" pitchFamily="-112" charset="0"/>
              </a:rPr>
              <a:t>4.	</a:t>
            </a:r>
            <a:r>
              <a:rPr lang="en-GB" sz="1000" b="1">
                <a:solidFill>
                  <a:srgbClr val="800000"/>
                </a:solidFill>
                <a:latin typeface="Verdana" pitchFamily="-112" charset="0"/>
                <a:ea typeface="Verdana" pitchFamily="-112" charset="0"/>
                <a:cs typeface="Verdana" pitchFamily="-112" charset="0"/>
              </a:rPr>
              <a:t>Température homogène</a:t>
            </a:r>
            <a:r>
              <a:rPr lang="en-GB" sz="1000" b="1">
                <a:solidFill>
                  <a:srgbClr val="700D13"/>
                </a:solidFill>
                <a:latin typeface="Verdana" pitchFamily="-112" charset="0"/>
                <a:ea typeface="Verdana" pitchFamily="-112" charset="0"/>
                <a:cs typeface="Verdana" pitchFamily="-112" charset="0"/>
              </a:rPr>
              <a:t> </a:t>
            </a:r>
            <a:r>
              <a:rPr lang="en-GB" sz="1000">
                <a:latin typeface="Verdana" pitchFamily="-112" charset="0"/>
                <a:ea typeface="Verdana" pitchFamily="-112" charset="0"/>
                <a:cs typeface="Verdana" pitchFamily="-112" charset="0"/>
              </a:rPr>
              <a:t>à l’intérieur de</a:t>
            </a:r>
            <a:r>
              <a:rPr lang="en-GB" sz="1000" b="1">
                <a:latin typeface="Verdana" pitchFamily="-112" charset="0"/>
                <a:ea typeface="Verdana" pitchFamily="-112" charset="0"/>
                <a:cs typeface="Verdana" pitchFamily="-112" charset="0"/>
              </a:rPr>
              <a:t> Ganimede®, </a:t>
            </a:r>
            <a:r>
              <a:rPr lang="en-GB" sz="1000">
                <a:latin typeface="Verdana" pitchFamily="-112" charset="0"/>
                <a:ea typeface="Verdana" pitchFamily="-112" charset="0"/>
                <a:cs typeface="Verdana" pitchFamily="-112" charset="0"/>
              </a:rPr>
              <a:t>puisque la chemise supérieure, qui se trouve en dessus du 	diaphragme, transmet le froid dans la chambre centrale, tandis que la chemise inférieure refroidit la zone	périphérique. L’effet des turbulences naturelles à l’intérieur du système maintient la température constante, à 	l’intérieur 	du chapeau aussi</a:t>
            </a:r>
            <a:r>
              <a:rPr lang="en-GB" sz="1000">
                <a:latin typeface="Verdana" pitchFamily="-112" charset="0"/>
              </a:rPr>
              <a:t>.</a:t>
            </a:r>
          </a:p>
          <a:p>
            <a:pPr>
              <a:lnSpc>
                <a:spcPts val="1250"/>
              </a:lnSpc>
              <a:buClr>
                <a:srgbClr val="000000"/>
              </a:buClr>
              <a:buFont typeface="Verdana"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endParaRPr lang="en-GB" sz="1000">
              <a:solidFill>
                <a:schemeClr val="tx1"/>
              </a:solidFill>
              <a:latin typeface="Verdana" pitchFamily="-112" charset="0"/>
            </a:endParaRPr>
          </a:p>
          <a:p>
            <a:pPr>
              <a:lnSpc>
                <a:spcPct val="106000"/>
              </a:lnSpc>
              <a:buClr>
                <a:srgbClr val="000000"/>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b="1">
                <a:solidFill>
                  <a:srgbClr val="700D13"/>
                </a:solidFill>
                <a:latin typeface="Verdana" pitchFamily="-112" charset="0"/>
              </a:rPr>
              <a:t>5.	</a:t>
            </a:r>
            <a:r>
              <a:rPr lang="en-GB" sz="1000" b="1">
                <a:solidFill>
                  <a:srgbClr val="800000"/>
                </a:solidFill>
                <a:latin typeface="Verdana" pitchFamily="-112" charset="0"/>
                <a:ea typeface="Verdana" pitchFamily="-112" charset="0"/>
                <a:cs typeface="Verdana" pitchFamily="-112" charset="0"/>
              </a:rPr>
              <a:t>Chute de tous les pépins sur le fond de la cuve</a:t>
            </a:r>
            <a:r>
              <a:rPr lang="en-GB" sz="1000" b="1">
                <a:solidFill>
                  <a:srgbClr val="700D13"/>
                </a:solidFill>
                <a:latin typeface="Verdana" pitchFamily="-112" charset="0"/>
                <a:ea typeface="Verdana" pitchFamily="-112" charset="0"/>
                <a:cs typeface="Verdana" pitchFamily="-112" charset="0"/>
              </a:rPr>
              <a:t> </a:t>
            </a:r>
            <a:r>
              <a:rPr lang="en-GB" sz="1000">
                <a:latin typeface="Verdana" pitchFamily="-112" charset="0"/>
                <a:ea typeface="Verdana" pitchFamily="-112" charset="0"/>
                <a:cs typeface="Verdana" pitchFamily="-112" charset="0"/>
              </a:rPr>
              <a:t>grâce au remuage exclusif du chapeau des marcs.</a:t>
            </a:r>
            <a:r>
              <a:rPr lang="en-GB" sz="1100" b="1">
                <a:latin typeface="Verdana" pitchFamily="-112" charset="0"/>
              </a:rPr>
              <a:t> </a:t>
            </a:r>
          </a:p>
          <a:p>
            <a:pPr>
              <a:lnSpc>
                <a:spcPct val="106000"/>
              </a:lnSpc>
              <a:buClr>
                <a:srgbClr val="000000"/>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b="1">
                <a:latin typeface="Verdana" pitchFamily="-112" charset="0"/>
                <a:ea typeface="Verdana" pitchFamily="-112" charset="0"/>
                <a:cs typeface="Verdana" pitchFamily="-112" charset="0"/>
              </a:rPr>
              <a:t>	Rassemblés 	sur le fond, les pépins peuvent être éliminés </a:t>
            </a:r>
            <a:r>
              <a:rPr lang="en-GB" sz="1000">
                <a:latin typeface="Verdana" pitchFamily="-112" charset="0"/>
                <a:ea typeface="Verdana" pitchFamily="-112" charset="0"/>
                <a:cs typeface="Verdana" pitchFamily="-112" charset="0"/>
              </a:rPr>
              <a:t>partiellement ou totalement (élimination des tanins 	astringents), au gré de l’Oenologue</a:t>
            </a:r>
            <a:r>
              <a:rPr lang="en-GB" sz="1000">
                <a:latin typeface="Verdana" pitchFamily="-112" charset="0"/>
              </a:rPr>
              <a:t>.</a:t>
            </a:r>
          </a:p>
          <a:p>
            <a:pPr>
              <a:lnSpc>
                <a:spcPts val="1250"/>
              </a:lnSpc>
              <a:buClr>
                <a:srgbClr val="700D13"/>
              </a:buClr>
              <a:buFont typeface="Verdana"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endParaRPr lang="en-GB" sz="1000">
              <a:solidFill>
                <a:srgbClr val="700D13"/>
              </a:solidFill>
              <a:latin typeface="Verdana" pitchFamily="-112" charset="0"/>
            </a:endParaRPr>
          </a:p>
          <a:p>
            <a:pPr>
              <a:lnSpc>
                <a:spcPct val="106000"/>
              </a:lnSpc>
              <a:buClr>
                <a:srgbClr val="000000"/>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b="1">
                <a:solidFill>
                  <a:srgbClr val="700D13"/>
                </a:solidFill>
                <a:latin typeface="Verdana" pitchFamily="-112" charset="0"/>
              </a:rPr>
              <a:t>6.	</a:t>
            </a:r>
            <a:r>
              <a:rPr lang="en-GB" sz="1000" b="1">
                <a:solidFill>
                  <a:srgbClr val="800000"/>
                </a:solidFill>
                <a:latin typeface="Verdana" pitchFamily="-112" charset="0"/>
                <a:ea typeface="Verdana" pitchFamily="-112" charset="0"/>
                <a:cs typeface="Verdana" pitchFamily="-112" charset="0"/>
              </a:rPr>
              <a:t>Extraction sélective</a:t>
            </a:r>
            <a:r>
              <a:rPr lang="en-GB" sz="1000" b="1">
                <a:solidFill>
                  <a:srgbClr val="700D13"/>
                </a:solidFill>
                <a:latin typeface="Verdana" pitchFamily="-112" charset="0"/>
                <a:ea typeface="Verdana" pitchFamily="-112" charset="0"/>
                <a:cs typeface="Verdana" pitchFamily="-112" charset="0"/>
              </a:rPr>
              <a:t>. </a:t>
            </a:r>
            <a:r>
              <a:rPr lang="en-GB" sz="1000">
                <a:latin typeface="Verdana" pitchFamily="-112" charset="0"/>
                <a:ea typeface="Verdana" pitchFamily="-112" charset="0"/>
                <a:cs typeface="Verdana" pitchFamily="-112" charset="0"/>
              </a:rPr>
              <a:t>Puisque les pépins peuvent être séparés, l’extraction se concentre sur le chapeau des marcs 	seulement. Dans </a:t>
            </a:r>
            <a:r>
              <a:rPr lang="en-GB" sz="1000" b="1">
                <a:latin typeface="Verdana" pitchFamily="-112" charset="0"/>
                <a:ea typeface="Verdana" pitchFamily="-112" charset="0"/>
                <a:cs typeface="Verdana" pitchFamily="-112" charset="0"/>
              </a:rPr>
              <a:t>Ganimede®,</a:t>
            </a:r>
            <a:r>
              <a:rPr lang="en-GB" sz="1000">
                <a:latin typeface="Verdana" pitchFamily="-112" charset="0"/>
                <a:ea typeface="Verdana" pitchFamily="-112" charset="0"/>
                <a:cs typeface="Verdana" pitchFamily="-112" charset="0"/>
              </a:rPr>
              <a:t> les marcs se composent des </a:t>
            </a:r>
            <a:r>
              <a:rPr lang="en-GB" sz="1000" b="1">
                <a:latin typeface="Verdana" pitchFamily="-112" charset="0"/>
                <a:ea typeface="Verdana" pitchFamily="-112" charset="0"/>
                <a:cs typeface="Verdana" pitchFamily="-112" charset="0"/>
              </a:rPr>
              <a:t>peaux seulement</a:t>
            </a:r>
            <a:r>
              <a:rPr lang="en-GB" sz="1000">
                <a:latin typeface="Verdana" pitchFamily="-112" charset="0"/>
                <a:ea typeface="Verdana" pitchFamily="-112" charset="0"/>
                <a:cs typeface="Verdana" pitchFamily="-112" charset="0"/>
              </a:rPr>
              <a:t>, qui outre les substances colorantes 	contiennent les tanins bons (extraction des composants nobles seulement)</a:t>
            </a:r>
            <a:r>
              <a:rPr lang="en-GB" sz="1000">
                <a:latin typeface="Verdana" pitchFamily="-112" charset="0"/>
              </a:rPr>
              <a:t>.</a:t>
            </a:r>
          </a:p>
          <a:p>
            <a:pPr>
              <a:lnSpc>
                <a:spcPts val="1250"/>
              </a:lnSpc>
              <a:buClr>
                <a:srgbClr val="700D13"/>
              </a:buClr>
              <a:buFont typeface="Verdana"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endParaRPr lang="en-GB" sz="1000" b="1">
              <a:latin typeface="Verdana" pitchFamily="-112" charset="0"/>
            </a:endParaRPr>
          </a:p>
        </p:txBody>
      </p:sp>
      <p:sp>
        <p:nvSpPr>
          <p:cNvPr id="101382" name="Text Box 5"/>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C3B2B92E-033F-284A-8AB9-47C1013D36C3}"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43</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Text Box 1"/>
          <p:cNvSpPr txBox="1">
            <a:spLocks noChangeArrowheads="1"/>
          </p:cNvSpPr>
          <p:nvPr/>
        </p:nvSpPr>
        <p:spPr bwMode="auto">
          <a:xfrm>
            <a:off x="304800" y="1905000"/>
            <a:ext cx="8534400" cy="4413250"/>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b="1">
                <a:solidFill>
                  <a:srgbClr val="700D13"/>
                </a:solidFill>
                <a:latin typeface="Verdana" pitchFamily="-112" charset="0"/>
              </a:rPr>
              <a:t>7.       </a:t>
            </a:r>
            <a:r>
              <a:rPr lang="en-GB" sz="1000" b="1">
                <a:solidFill>
                  <a:srgbClr val="800000"/>
                </a:solidFill>
                <a:latin typeface="Verdana" pitchFamily="-112" charset="0"/>
                <a:ea typeface="Verdana" pitchFamily="-112" charset="0"/>
                <a:cs typeface="Verdana" pitchFamily="-112" charset="0"/>
              </a:rPr>
              <a:t>Maîtrise exclusive de la technique de “MACERATION PELLICULAIRE DYNAMIQUE” </a:t>
            </a:r>
            <a:r>
              <a:rPr lang="en-GB" sz="1000">
                <a:solidFill>
                  <a:srgbClr val="800000"/>
                </a:solidFill>
                <a:latin typeface="Verdana" pitchFamily="-112" charset="0"/>
                <a:ea typeface="Verdana" pitchFamily="-112" charset="0"/>
                <a:cs typeface="Verdana" pitchFamily="-112" charset="0"/>
              </a:rPr>
              <a:t>préfermentaire</a:t>
            </a:r>
            <a:r>
              <a:rPr lang="en-GB" sz="1000">
                <a:latin typeface="Verdana" pitchFamily="-112" charset="0"/>
              </a:rPr>
              <a:t>, qui est 	particulièrement adaptée pour les vins blancs, mais aussi pour les rouges, </a:t>
            </a:r>
            <a:r>
              <a:rPr lang="en-GB" sz="1000">
                <a:latin typeface="Verdana" pitchFamily="-112" charset="0"/>
                <a:ea typeface="Verdana" pitchFamily="-112" charset="0"/>
                <a:cs typeface="Verdana" pitchFamily="-112" charset="0"/>
              </a:rPr>
              <a:t>dans un </a:t>
            </a:r>
            <a:r>
              <a:rPr lang="en-GB" sz="1000" b="1">
                <a:latin typeface="Verdana" pitchFamily="-112" charset="0"/>
                <a:ea typeface="Verdana" pitchFamily="-112" charset="0"/>
                <a:cs typeface="Verdana" pitchFamily="-112" charset="0"/>
              </a:rPr>
              <a:t>environnement sûr et contrôlé</a:t>
            </a:r>
            <a:r>
              <a:rPr lang="en-GB" sz="1000" b="1">
                <a:latin typeface="Verdana" pitchFamily="-112" charset="0"/>
              </a:rPr>
              <a:t>.</a:t>
            </a:r>
          </a:p>
          <a:p>
            <a:pPr>
              <a:lnSpc>
                <a:spcPts val="1250"/>
              </a:lnSpc>
              <a:buClr>
                <a:srgbClr val="700D13"/>
              </a:buClr>
              <a:buFont typeface="Verdana"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endParaRPr lang="en-GB" sz="1000" b="1">
              <a:solidFill>
                <a:srgbClr val="700D13"/>
              </a:solidFill>
              <a:latin typeface="Verdana" pitchFamily="-112" charset="0"/>
            </a:endParaRPr>
          </a:p>
          <a:p>
            <a:pPr>
              <a:lnSpc>
                <a:spcPct val="106000"/>
              </a:lnSpc>
              <a:buClr>
                <a:srgbClr val="000000"/>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b="1">
                <a:solidFill>
                  <a:srgbClr val="700D13"/>
                </a:solidFill>
                <a:latin typeface="Verdana" pitchFamily="-112" charset="0"/>
              </a:rPr>
              <a:t>8.	</a:t>
            </a:r>
            <a:r>
              <a:rPr lang="en-GB" sz="1000" b="1">
                <a:solidFill>
                  <a:srgbClr val="800000"/>
                </a:solidFill>
                <a:latin typeface="Verdana" pitchFamily="-112" charset="0"/>
                <a:ea typeface="Verdana" pitchFamily="-112" charset="0"/>
                <a:cs typeface="Verdana" pitchFamily="-112" charset="0"/>
              </a:rPr>
              <a:t>Emploi SCIENTIFIQUE des gaz techniques</a:t>
            </a:r>
            <a:r>
              <a:rPr lang="en-GB" sz="1000" b="1">
                <a:solidFill>
                  <a:srgbClr val="700D13"/>
                </a:solidFill>
                <a:latin typeface="Verdana" pitchFamily="-112" charset="0"/>
                <a:ea typeface="Verdana" pitchFamily="-112" charset="0"/>
                <a:cs typeface="Verdana" pitchFamily="-112" charset="0"/>
              </a:rPr>
              <a:t>. </a:t>
            </a:r>
            <a:r>
              <a:rPr lang="en-GB" sz="1000">
                <a:latin typeface="Verdana" pitchFamily="-112" charset="0"/>
              </a:rPr>
              <a:t>Seul </a:t>
            </a:r>
            <a:r>
              <a:rPr lang="en-GB" sz="1000" b="1">
                <a:latin typeface="Verdana" pitchFamily="-112" charset="0"/>
                <a:ea typeface="Verdana" pitchFamily="-112" charset="0"/>
                <a:cs typeface="Verdana" pitchFamily="-112" charset="0"/>
              </a:rPr>
              <a:t>Ganimede®</a:t>
            </a:r>
            <a:r>
              <a:rPr lang="en-GB" sz="1000">
                <a:latin typeface="Verdana" pitchFamily="-112" charset="0"/>
                <a:ea typeface="Verdana" pitchFamily="-112" charset="0"/>
                <a:cs typeface="Verdana" pitchFamily="-112" charset="0"/>
              </a:rPr>
              <a:t> </a:t>
            </a:r>
            <a:r>
              <a:rPr lang="en-GB" sz="1000">
                <a:latin typeface="Verdana" pitchFamily="-112" charset="0"/>
              </a:rPr>
              <a:t>garantit que les gaz techniques sont employés de 	manière scientifique, avec des </a:t>
            </a:r>
            <a:r>
              <a:rPr lang="en-GB" sz="1000">
                <a:latin typeface="Verdana" pitchFamily="-112" charset="0"/>
                <a:ea typeface="Verdana" pitchFamily="-112" charset="0"/>
                <a:cs typeface="Verdana" pitchFamily="-112" charset="0"/>
              </a:rPr>
              <a:t>résultats sûrs, répétables et reproductibles</a:t>
            </a:r>
            <a:r>
              <a:rPr lang="en-GB" sz="1000">
                <a:solidFill>
                  <a:schemeClr val="tx1"/>
                </a:solidFill>
                <a:latin typeface="Verdana" pitchFamily="-112" charset="0"/>
              </a:rPr>
              <a:t>.</a:t>
            </a:r>
          </a:p>
          <a:p>
            <a:pPr>
              <a:lnSpc>
                <a:spcPts val="1250"/>
              </a:lnSpc>
              <a:buClr>
                <a:srgbClr val="700D13"/>
              </a:buClr>
              <a:buFont typeface="Verdana"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b="1">
                <a:solidFill>
                  <a:srgbClr val="700D13"/>
                </a:solidFill>
                <a:latin typeface="Verdana" pitchFamily="-112" charset="0"/>
              </a:rPr>
              <a:t>	</a:t>
            </a:r>
          </a:p>
          <a:p>
            <a:pPr>
              <a:lnSpc>
                <a:spcPct val="106000"/>
              </a:lnSpc>
              <a:buClr>
                <a:srgbClr val="000000"/>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b="1">
                <a:solidFill>
                  <a:srgbClr val="700D13"/>
                </a:solidFill>
                <a:latin typeface="Verdana" pitchFamily="-112" charset="0"/>
              </a:rPr>
              <a:t>9.	</a:t>
            </a:r>
            <a:r>
              <a:rPr lang="en-GB" sz="1000" b="1">
                <a:solidFill>
                  <a:srgbClr val="800000"/>
                </a:solidFill>
                <a:latin typeface="Verdana" pitchFamily="-112" charset="0"/>
                <a:ea typeface="Verdana" pitchFamily="-112" charset="0"/>
                <a:cs typeface="Verdana" pitchFamily="-112" charset="0"/>
              </a:rPr>
              <a:t>Réduction importante de l’emploi du SO</a:t>
            </a:r>
            <a:r>
              <a:rPr lang="en-GB" sz="1000" b="1" baseline="-31000">
                <a:solidFill>
                  <a:srgbClr val="800000"/>
                </a:solidFill>
                <a:latin typeface="Verdana" pitchFamily="-112" charset="0"/>
                <a:ea typeface="Verdana" pitchFamily="-112" charset="0"/>
                <a:cs typeface="Verdana" pitchFamily="-112" charset="0"/>
              </a:rPr>
              <a:t>2</a:t>
            </a:r>
            <a:r>
              <a:rPr lang="en-GB" sz="1000" b="1">
                <a:solidFill>
                  <a:srgbClr val="700D13"/>
                </a:solidFill>
                <a:latin typeface="Verdana" pitchFamily="-112" charset="0"/>
                <a:ea typeface="Verdana" pitchFamily="-112" charset="0"/>
                <a:cs typeface="Verdana" pitchFamily="-112" charset="0"/>
              </a:rPr>
              <a:t> </a:t>
            </a:r>
            <a:r>
              <a:rPr lang="en-GB" sz="1000" b="1">
                <a:latin typeface="Verdana" pitchFamily="-112" charset="0"/>
                <a:ea typeface="Verdana" pitchFamily="-112" charset="0"/>
                <a:cs typeface="Verdana" pitchFamily="-112" charset="0"/>
              </a:rPr>
              <a:t>parce que tout le processus est contrôlé et a lieu dans un 		 	environnement protégé, car il est saturé en</a:t>
            </a:r>
            <a:r>
              <a:rPr lang="en-GB" sz="1000" b="1">
                <a:latin typeface="Verdana" pitchFamily="-112" charset="0"/>
              </a:rPr>
              <a:t> CO</a:t>
            </a:r>
            <a:r>
              <a:rPr lang="en-GB" sz="1000" b="1" baseline="-25000">
                <a:latin typeface="Verdana" pitchFamily="-112" charset="0"/>
                <a:ea typeface="Verdana" pitchFamily="-112" charset="0"/>
                <a:cs typeface="Verdana" pitchFamily="-112" charset="0"/>
              </a:rPr>
              <a:t>2</a:t>
            </a:r>
            <a:r>
              <a:rPr lang="en-GB" sz="1000">
                <a:solidFill>
                  <a:schemeClr val="tx1"/>
                </a:solidFill>
                <a:latin typeface="Verdana" pitchFamily="-112" charset="0"/>
              </a:rPr>
              <a:t>.</a:t>
            </a:r>
          </a:p>
          <a:p>
            <a:pPr>
              <a:lnSpc>
                <a:spcPts val="1250"/>
              </a:lnSpc>
              <a:buClr>
                <a:srgbClr val="700D13"/>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endParaRPr lang="en-GB" sz="1000" b="1">
              <a:solidFill>
                <a:srgbClr val="700D13"/>
              </a:solidFill>
              <a:latin typeface="Verdana" pitchFamily="-112" charset="0"/>
            </a:endParaRPr>
          </a:p>
          <a:p>
            <a:pPr>
              <a:lnSpc>
                <a:spcPct val="106000"/>
              </a:lnSpc>
              <a:buClr>
                <a:srgbClr val="000000"/>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b="1">
                <a:solidFill>
                  <a:srgbClr val="700D13"/>
                </a:solidFill>
                <a:latin typeface="Verdana" pitchFamily="-112" charset="0"/>
              </a:rPr>
              <a:t>10.	</a:t>
            </a:r>
            <a:r>
              <a:rPr lang="en-GB" sz="1000" b="1">
                <a:solidFill>
                  <a:srgbClr val="800000"/>
                </a:solidFill>
                <a:latin typeface="Verdana" pitchFamily="-112" charset="0"/>
                <a:ea typeface="Verdana" pitchFamily="-112" charset="0"/>
                <a:cs typeface="Verdana" pitchFamily="-112" charset="0"/>
              </a:rPr>
              <a:t>Des vins plus faibles en acidité volatile</a:t>
            </a:r>
            <a:r>
              <a:rPr lang="en-GB" sz="1000">
                <a:latin typeface="Verdana" pitchFamily="-112" charset="0"/>
              </a:rPr>
              <a:t>, grâce au lessivage idéal et complet de toute la masse des marcs (les 	peaux restent toujours mouillées et nulle part reste en suspension sur le chapeau et/ou sur les parois ou les organes de 	la cuve, qui peuvent être contaminés par les bactéries acétiques)</a:t>
            </a:r>
            <a:r>
              <a:rPr lang="en-GB" sz="1000">
                <a:solidFill>
                  <a:schemeClr val="tx1"/>
                </a:solidFill>
                <a:latin typeface="Verdana" pitchFamily="-112" charset="0"/>
              </a:rPr>
              <a:t>.</a:t>
            </a:r>
          </a:p>
          <a:p>
            <a:pPr>
              <a:lnSpc>
                <a:spcPts val="1250"/>
              </a:lnSpc>
              <a:buClr>
                <a:srgbClr val="700D13"/>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endParaRPr lang="en-GB" sz="1000">
              <a:solidFill>
                <a:srgbClr val="700D13"/>
              </a:solidFill>
              <a:latin typeface="Verdana" pitchFamily="-112" charset="0"/>
            </a:endParaRPr>
          </a:p>
          <a:p>
            <a:pPr>
              <a:lnSpc>
                <a:spcPct val="106000"/>
              </a:lnSpc>
              <a:buClr>
                <a:srgbClr val="000000"/>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b="1">
                <a:solidFill>
                  <a:srgbClr val="700D13"/>
                </a:solidFill>
                <a:latin typeface="Verdana" pitchFamily="-112" charset="0"/>
              </a:rPr>
              <a:t>11.	</a:t>
            </a:r>
            <a:r>
              <a:rPr lang="en-GB" sz="1000" b="1">
                <a:solidFill>
                  <a:srgbClr val="700D13"/>
                </a:solidFill>
                <a:latin typeface="Verdana" pitchFamily="-112" charset="0"/>
                <a:ea typeface="Verdana" pitchFamily="-112" charset="0"/>
                <a:cs typeface="Verdana" pitchFamily="-112" charset="0"/>
              </a:rPr>
              <a:t>Automation de tout le processus </a:t>
            </a:r>
            <a:r>
              <a:rPr lang="en-GB" sz="1000">
                <a:latin typeface="Verdana" pitchFamily="-112" charset="0"/>
              </a:rPr>
              <a:t>grâce au pupitre de commande qui permet de programmer tous les 		paramètres et laisser que le fermenteur </a:t>
            </a:r>
            <a:r>
              <a:rPr lang="en-GB" sz="1000" b="1">
                <a:latin typeface="Verdana" pitchFamily="-112" charset="0"/>
                <a:ea typeface="Verdana" pitchFamily="-112" charset="0"/>
                <a:cs typeface="Verdana" pitchFamily="-112" charset="0"/>
              </a:rPr>
              <a:t>Ganimede</a:t>
            </a:r>
            <a:r>
              <a:rPr lang="en-GB" sz="1000" b="1" baseline="31000">
                <a:latin typeface="Verdana" pitchFamily="-112" charset="0"/>
                <a:ea typeface="Verdana" pitchFamily="-112" charset="0"/>
                <a:cs typeface="Verdana" pitchFamily="-112" charset="0"/>
              </a:rPr>
              <a:t>®</a:t>
            </a:r>
            <a:r>
              <a:rPr lang="en-GB" sz="1000">
                <a:latin typeface="Verdana" pitchFamily="-112" charset="0"/>
              </a:rPr>
              <a:t> travaille seul, sans nul emploi de main d’oeuvre.</a:t>
            </a:r>
            <a:r>
              <a:rPr lang="en-GB" sz="1000">
                <a:latin typeface="Verdana" pitchFamily="-112" charset="0"/>
                <a:ea typeface="Times New Roman" pitchFamily="-112" charset="0"/>
                <a:cs typeface="Times New Roman" pitchFamily="-112" charset="0"/>
              </a:rPr>
              <a:t> </a:t>
            </a:r>
          </a:p>
          <a:p>
            <a:pPr>
              <a:lnSpc>
                <a:spcPts val="1250"/>
              </a:lnSpc>
              <a:buClr>
                <a:srgbClr val="700D13"/>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endParaRPr lang="en-GB" sz="1000">
              <a:solidFill>
                <a:srgbClr val="700D13"/>
              </a:solidFill>
              <a:latin typeface="Verdana" pitchFamily="-112" charset="0"/>
            </a:endParaRPr>
          </a:p>
          <a:p>
            <a:pPr>
              <a:lnSpc>
                <a:spcPct val="106000"/>
              </a:lnSpc>
              <a:buClr>
                <a:srgbClr val="000000"/>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b="1">
                <a:solidFill>
                  <a:srgbClr val="700D13"/>
                </a:solidFill>
                <a:latin typeface="Verdana" pitchFamily="-112" charset="0"/>
              </a:rPr>
              <a:t>12.	</a:t>
            </a:r>
            <a:r>
              <a:rPr lang="en-GB" sz="1000" b="1">
                <a:solidFill>
                  <a:srgbClr val="800000"/>
                </a:solidFill>
                <a:latin typeface="Verdana" pitchFamily="-112" charset="0"/>
                <a:ea typeface="Verdana" pitchFamily="-112" charset="0"/>
                <a:cs typeface="Verdana" pitchFamily="-112" charset="0"/>
              </a:rPr>
              <a:t>Absence de dispositifs mécaniques et faible consommation d’énergie électrique</a:t>
            </a:r>
            <a:r>
              <a:rPr lang="en-GB" sz="1000">
                <a:solidFill>
                  <a:srgbClr val="700D13"/>
                </a:solidFill>
                <a:latin typeface="Verdana" pitchFamily="-112" charset="0"/>
                <a:ea typeface="Verdana" pitchFamily="-112" charset="0"/>
                <a:cs typeface="Verdana" pitchFamily="-112" charset="0"/>
              </a:rPr>
              <a:t>, </a:t>
            </a:r>
            <a:r>
              <a:rPr lang="en-GB" sz="1000">
                <a:latin typeface="Verdana" pitchFamily="-112" charset="0"/>
              </a:rPr>
              <a:t>ce qui engendre une réduction 	considérable des coûts et des risques d’arrêts techniques, ainsi que l’absence de trituration de la 	masse travaillée.</a:t>
            </a:r>
          </a:p>
          <a:p>
            <a:pPr>
              <a:lnSpc>
                <a:spcPts val="1250"/>
              </a:lnSpc>
              <a:buClr>
                <a:srgbClr val="700D13"/>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endParaRPr lang="en-GB" sz="1000">
              <a:solidFill>
                <a:srgbClr val="700D13"/>
              </a:solidFill>
              <a:latin typeface="Verdana" pitchFamily="-112" charset="0"/>
              <a:ea typeface="Times New Roman" pitchFamily="-112" charset="0"/>
              <a:cs typeface="Times New Roman" pitchFamily="-112" charset="0"/>
            </a:endParaRPr>
          </a:p>
          <a:p>
            <a:pPr>
              <a:lnSpc>
                <a:spcPct val="106000"/>
              </a:lnSpc>
              <a:buClr>
                <a:srgbClr val="000000"/>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b="1">
                <a:solidFill>
                  <a:srgbClr val="700D13"/>
                </a:solidFill>
                <a:latin typeface="Verdana" pitchFamily="-112" charset="0"/>
              </a:rPr>
              <a:t>13.	</a:t>
            </a:r>
            <a:r>
              <a:rPr lang="en-GB" sz="1000" b="1">
                <a:solidFill>
                  <a:srgbClr val="800000"/>
                </a:solidFill>
                <a:latin typeface="Verdana" pitchFamily="-112" charset="0"/>
                <a:ea typeface="Verdana" pitchFamily="-112" charset="0"/>
                <a:cs typeface="Verdana" pitchFamily="-112" charset="0"/>
              </a:rPr>
              <a:t>Nettoyage simple et rapide</a:t>
            </a:r>
            <a:r>
              <a:rPr lang="en-GB" sz="1000" b="1">
                <a:solidFill>
                  <a:srgbClr val="700D13"/>
                </a:solidFill>
                <a:latin typeface="Verdana" pitchFamily="-112" charset="0"/>
                <a:ea typeface="Verdana" pitchFamily="-112" charset="0"/>
                <a:cs typeface="Verdana" pitchFamily="-112" charset="0"/>
              </a:rPr>
              <a:t>. </a:t>
            </a:r>
            <a:r>
              <a:rPr lang="en-GB" sz="1000" b="1">
                <a:latin typeface="Verdana" pitchFamily="-112" charset="0"/>
                <a:ea typeface="Verdana" pitchFamily="-112" charset="0"/>
                <a:cs typeface="Verdana" pitchFamily="-112" charset="0"/>
              </a:rPr>
              <a:t>Ganimede®</a:t>
            </a:r>
            <a:r>
              <a:rPr lang="en-GB" sz="1000" b="1">
                <a:latin typeface="Verdana" pitchFamily="-112" charset="0"/>
              </a:rPr>
              <a:t> </a:t>
            </a:r>
            <a:r>
              <a:rPr lang="en-GB" sz="1000">
                <a:latin typeface="Verdana" pitchFamily="-112" charset="0"/>
                <a:ea typeface="Verdana" pitchFamily="-112" charset="0"/>
                <a:cs typeface="Verdana" pitchFamily="-112" charset="0"/>
              </a:rPr>
              <a:t>se nettoie aisément et il n’a nul besoin d’organes auxiliaires pour la 	décuvaison. Ainsi, on évite le problème du nettoyage des cochlées et des trémies</a:t>
            </a:r>
            <a:r>
              <a:rPr lang="en-GB" sz="1000">
                <a:latin typeface="Verdana" pitchFamily="-112" charset="0"/>
              </a:rPr>
              <a:t>.</a:t>
            </a:r>
          </a:p>
          <a:p>
            <a:pPr>
              <a:lnSpc>
                <a:spcPts val="1250"/>
              </a:lnSpc>
              <a:buClr>
                <a:srgbClr val="700D13"/>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endParaRPr lang="en-GB" sz="1000">
              <a:solidFill>
                <a:srgbClr val="700D13"/>
              </a:solidFill>
              <a:latin typeface="Verdana" pitchFamily="-112" charset="0"/>
            </a:endParaRPr>
          </a:p>
          <a:p>
            <a:pPr>
              <a:lnSpc>
                <a:spcPts val="1250"/>
              </a:lnSpc>
              <a:buClr>
                <a:srgbClr val="700D13"/>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b="1">
                <a:solidFill>
                  <a:srgbClr val="700D13"/>
                </a:solidFill>
                <a:latin typeface="Verdana" pitchFamily="-112" charset="0"/>
              </a:rPr>
              <a:t>14.	</a:t>
            </a:r>
            <a:r>
              <a:rPr lang="en-GB" sz="1000" b="1">
                <a:solidFill>
                  <a:srgbClr val="800000"/>
                </a:solidFill>
                <a:latin typeface="Verdana" pitchFamily="-112" charset="0"/>
                <a:ea typeface="Verdana" pitchFamily="-112" charset="0"/>
                <a:cs typeface="Verdana" pitchFamily="-112" charset="0"/>
              </a:rPr>
              <a:t>Cuve idéale pour le stockage</a:t>
            </a:r>
            <a:r>
              <a:rPr lang="en-GB" sz="1000" b="1">
                <a:solidFill>
                  <a:srgbClr val="700D13"/>
                </a:solidFill>
                <a:latin typeface="Verdana" pitchFamily="-112" charset="0"/>
                <a:ea typeface="Verdana" pitchFamily="-112" charset="0"/>
                <a:cs typeface="Verdana" pitchFamily="-112" charset="0"/>
              </a:rPr>
              <a:t>. </a:t>
            </a:r>
            <a:r>
              <a:rPr lang="en-GB" sz="1000">
                <a:latin typeface="Verdana" pitchFamily="-112" charset="0"/>
                <a:ea typeface="Verdana" pitchFamily="-112" charset="0"/>
                <a:cs typeface="Verdana" pitchFamily="-112" charset="0"/>
              </a:rPr>
              <a:t>La structure simple de </a:t>
            </a:r>
            <a:r>
              <a:rPr lang="en-GB" sz="1000" b="1">
                <a:latin typeface="Verdana" pitchFamily="-112" charset="0"/>
                <a:ea typeface="Verdana" pitchFamily="-112" charset="0"/>
                <a:cs typeface="Verdana" pitchFamily="-112" charset="0"/>
              </a:rPr>
              <a:t>Ganimede®</a:t>
            </a:r>
            <a:r>
              <a:rPr lang="en-GB" sz="1000">
                <a:latin typeface="Verdana" pitchFamily="-112" charset="0"/>
                <a:ea typeface="Verdana" pitchFamily="-112" charset="0"/>
                <a:cs typeface="Verdana" pitchFamily="-112" charset="0"/>
              </a:rPr>
              <a:t> </a:t>
            </a:r>
            <a:r>
              <a:rPr lang="en-GB" sz="1000">
                <a:latin typeface="Verdana" pitchFamily="-112" charset="0"/>
              </a:rPr>
              <a:t>en fait également une cuve idéale pour le</a:t>
            </a:r>
          </a:p>
          <a:p>
            <a:pPr>
              <a:lnSpc>
                <a:spcPts val="1250"/>
              </a:lnSpc>
              <a:buClr>
                <a:srgbClr val="700D13"/>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a:latin typeface="Verdana" pitchFamily="-112" charset="0"/>
              </a:rPr>
              <a:t>	stockage. </a:t>
            </a:r>
            <a:r>
              <a:rPr lang="en-GB" sz="1000">
                <a:latin typeface="Verdana" pitchFamily="-112" charset="0"/>
                <a:ea typeface="Verdana" pitchFamily="-112" charset="0"/>
                <a:cs typeface="Verdana" pitchFamily="-112" charset="0"/>
              </a:rPr>
              <a:t>C’est le seul fermenteur disponible qui peut être utilisé comme cuve d’expansion (en injectant du</a:t>
            </a:r>
          </a:p>
          <a:p>
            <a:pPr>
              <a:lnSpc>
                <a:spcPts val="1250"/>
              </a:lnSpc>
              <a:buClr>
                <a:srgbClr val="700D13"/>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a:latin typeface="Verdana" pitchFamily="-112" charset="0"/>
                <a:ea typeface="Verdana" pitchFamily="-112" charset="0"/>
                <a:cs typeface="Verdana" pitchFamily="-112" charset="0"/>
              </a:rPr>
              <a:t>	gaz inerte en dessous du diaphragme, le jus est repoussé en haut – garde vin).</a:t>
            </a:r>
          </a:p>
          <a:p>
            <a:pPr>
              <a:lnSpc>
                <a:spcPts val="1250"/>
              </a:lnSpc>
              <a:buClr>
                <a:srgbClr val="000000"/>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endParaRPr lang="en-GB" sz="1000">
              <a:solidFill>
                <a:schemeClr val="tx1"/>
              </a:solidFill>
              <a:latin typeface="Verdana" pitchFamily="-112" charset="0"/>
              <a:ea typeface="Times New Roman" pitchFamily="-112" charset="0"/>
              <a:cs typeface="Times New Roman" pitchFamily="-112" charset="0"/>
            </a:endParaRPr>
          </a:p>
          <a:p>
            <a:pPr>
              <a:lnSpc>
                <a:spcPct val="106000"/>
              </a:lnSpc>
              <a:buClr>
                <a:srgbClr val="000000"/>
              </a:buClr>
              <a:buFont typeface="Times" pitchFamily="-112" charset="0"/>
              <a:buNone/>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80713" algn="l"/>
              </a:tabLst>
            </a:pPr>
            <a:r>
              <a:rPr lang="en-GB" sz="1000" b="1">
                <a:solidFill>
                  <a:srgbClr val="700D13"/>
                </a:solidFill>
                <a:latin typeface="Verdana" pitchFamily="-112" charset="0"/>
                <a:ea typeface="Times New Roman" pitchFamily="-112" charset="0"/>
                <a:cs typeface="Times New Roman" pitchFamily="-112" charset="0"/>
              </a:rPr>
              <a:t>15.	</a:t>
            </a:r>
            <a:r>
              <a:rPr lang="en-GB" sz="1000" b="1">
                <a:solidFill>
                  <a:srgbClr val="700D13"/>
                </a:solidFill>
                <a:latin typeface="Verdana" pitchFamily="-112" charset="0"/>
              </a:rPr>
              <a:t>Un seul opérateur peut effectuer tout le processus de vinification.</a:t>
            </a:r>
          </a:p>
        </p:txBody>
      </p:sp>
      <p:sp>
        <p:nvSpPr>
          <p:cNvPr id="103427" name="AutoShape 2"/>
          <p:cNvSpPr>
            <a:spLocks noChangeArrowheads="1"/>
          </p:cNvSpPr>
          <p:nvPr/>
        </p:nvSpPr>
        <p:spPr bwMode="auto">
          <a:xfrm>
            <a:off x="6477000" y="5867400"/>
            <a:ext cx="2667000" cy="990600"/>
          </a:xfrm>
          <a:prstGeom prst="roundRect">
            <a:avLst>
              <a:gd name="adj" fmla="val 157"/>
            </a:avLst>
          </a:prstGeom>
          <a:solidFill>
            <a:srgbClr val="FFFFFF"/>
          </a:solidFill>
          <a:ln w="9525">
            <a:noFill/>
            <a:round/>
            <a:headEnd/>
            <a:tailEnd/>
          </a:ln>
        </p:spPr>
        <p:txBody>
          <a:bodyPr wrap="none" anchor="ctr">
            <a:prstTxWarp prst="textNoShape">
              <a:avLst/>
            </a:prstTxWarp>
          </a:bodyPr>
          <a:lstStyle/>
          <a:p>
            <a:endParaRPr lang="it-IT"/>
          </a:p>
        </p:txBody>
      </p:sp>
      <p:sp>
        <p:nvSpPr>
          <p:cNvPr id="103428" name="Text Box 3"/>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6.Pour résumer: tous les atouts de  Ganimede</a:t>
            </a:r>
            <a:r>
              <a:rPr lang="en-GB" sz="1000" b="1" baseline="30000">
                <a:solidFill>
                  <a:srgbClr val="80060D"/>
                </a:solidFill>
                <a:latin typeface="Verdana" pitchFamily="-112" charset="0"/>
              </a:rPr>
              <a:t>®</a:t>
            </a:r>
          </a:p>
        </p:txBody>
      </p:sp>
      <p:sp>
        <p:nvSpPr>
          <p:cNvPr id="103429" name="Text Box 4"/>
          <p:cNvSpPr txBox="1">
            <a:spLocks noChangeArrowheads="1"/>
          </p:cNvSpPr>
          <p:nvPr/>
        </p:nvSpPr>
        <p:spPr bwMode="auto">
          <a:xfrm>
            <a:off x="304800" y="1279525"/>
            <a:ext cx="67056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875"/>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L’innovation de Metodo Ganimede</a:t>
            </a:r>
            <a:r>
              <a:rPr lang="en-GB" sz="1600" b="1" baseline="30000">
                <a:solidFill>
                  <a:srgbClr val="80060D"/>
                </a:solidFill>
                <a:latin typeface="Verdana" pitchFamily="-112" charset="0"/>
              </a:rPr>
              <a:t>®</a:t>
            </a:r>
            <a:r>
              <a:rPr lang="en-GB" sz="1600" b="1">
                <a:solidFill>
                  <a:srgbClr val="80060D"/>
                </a:solidFill>
                <a:latin typeface="Verdana" pitchFamily="-112" charset="0"/>
              </a:rPr>
              <a:t> en 16 points:</a:t>
            </a:r>
          </a:p>
        </p:txBody>
      </p:sp>
      <p:sp>
        <p:nvSpPr>
          <p:cNvPr id="103430" name="Text Box 5"/>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46DF1FE6-1D7C-5C48-8186-A083C9462EF1}"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44</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5474" name="Rectangle 2"/>
          <p:cNvSpPr>
            <a:spLocks noChangeArrowheads="1"/>
          </p:cNvSpPr>
          <p:nvPr/>
        </p:nvSpPr>
        <p:spPr bwMode="auto">
          <a:xfrm>
            <a:off x="971550" y="2105025"/>
            <a:ext cx="4629150" cy="561975"/>
          </a:xfrm>
          <a:prstGeom prst="rect">
            <a:avLst/>
          </a:prstGeom>
          <a:noFill/>
          <a:ln w="9525">
            <a:solidFill>
              <a:schemeClr val="bg1"/>
            </a:solidFill>
            <a:miter lim="800000"/>
            <a:headEnd/>
            <a:tailEnd/>
          </a:ln>
        </p:spPr>
        <p:txBody>
          <a:bodyPr anchor="ctr">
            <a:prstTxWarp prst="textNoShape">
              <a:avLst/>
            </a:prstTxWarp>
          </a:bodyPr>
          <a:lstStyle/>
          <a:p>
            <a:pPr defTabSz="449263" eaLnBrk="1" hangingPunct="1">
              <a:buClr>
                <a:srgbClr val="000000"/>
              </a:buClr>
              <a:buSzPct val="100000"/>
              <a:buFont typeface="Times New Roman" pitchFamily="-112" charset="0"/>
              <a:buNone/>
            </a:pPr>
            <a:r>
              <a:rPr lang="es-ES_tradnl" sz="2200" b="1">
                <a:solidFill>
                  <a:srgbClr val="80060D"/>
                </a:solidFill>
                <a:latin typeface="Verdana" pitchFamily="-112" charset="0"/>
              </a:rPr>
              <a:t/>
            </a:r>
            <a:br>
              <a:rPr lang="es-ES_tradnl" sz="2200" b="1">
                <a:solidFill>
                  <a:srgbClr val="80060D"/>
                </a:solidFill>
                <a:latin typeface="Verdana" pitchFamily="-112" charset="0"/>
              </a:rPr>
            </a:br>
            <a:endParaRPr lang="es-ES" sz="2200" b="1">
              <a:solidFill>
                <a:srgbClr val="80060D"/>
              </a:solidFill>
              <a:latin typeface="Verdana" pitchFamily="-112" charset="0"/>
            </a:endParaRPr>
          </a:p>
        </p:txBody>
      </p:sp>
      <p:sp>
        <p:nvSpPr>
          <p:cNvPr id="105475" name="Rectangle 3"/>
          <p:cNvSpPr>
            <a:spLocks noChangeArrowheads="1"/>
          </p:cNvSpPr>
          <p:nvPr/>
        </p:nvSpPr>
        <p:spPr bwMode="auto">
          <a:xfrm>
            <a:off x="6696075" y="2590800"/>
            <a:ext cx="2447925" cy="1143000"/>
          </a:xfrm>
          <a:prstGeom prst="rect">
            <a:avLst/>
          </a:prstGeom>
          <a:noFill/>
          <a:ln w="9525">
            <a:noFill/>
            <a:miter lim="800000"/>
            <a:headEnd/>
            <a:tailEnd/>
          </a:ln>
        </p:spPr>
        <p:txBody>
          <a:bodyPr anchor="ctr">
            <a:prstTxWarp prst="textNoShape">
              <a:avLst/>
            </a:prstTxWarp>
          </a:bodyPr>
          <a:lstStyle/>
          <a:p>
            <a:pPr defTabSz="449263" eaLnBrk="1" hangingPunct="1">
              <a:buClr>
                <a:srgbClr val="000000"/>
              </a:buClr>
              <a:buSzPct val="100000"/>
              <a:buFont typeface="Times New Roman" pitchFamily="-112" charset="0"/>
              <a:buNone/>
            </a:pPr>
            <a:endParaRPr lang="es-ES" sz="1600">
              <a:solidFill>
                <a:schemeClr val="tx1"/>
              </a:solidFill>
              <a:latin typeface="Verdana" pitchFamily="-112" charset="0"/>
            </a:endParaRPr>
          </a:p>
        </p:txBody>
      </p:sp>
      <p:sp>
        <p:nvSpPr>
          <p:cNvPr id="105476" name="Rectangle 4"/>
          <p:cNvSpPr>
            <a:spLocks noChangeArrowheads="1"/>
          </p:cNvSpPr>
          <p:nvPr/>
        </p:nvSpPr>
        <p:spPr bwMode="auto">
          <a:xfrm>
            <a:off x="3724275" y="4797425"/>
            <a:ext cx="2447925" cy="1143000"/>
          </a:xfrm>
          <a:prstGeom prst="rect">
            <a:avLst/>
          </a:prstGeom>
          <a:noFill/>
          <a:ln w="9525">
            <a:noFill/>
            <a:miter lim="800000"/>
            <a:headEnd/>
            <a:tailEnd/>
          </a:ln>
        </p:spPr>
        <p:txBody>
          <a:bodyPr anchor="ctr">
            <a:prstTxWarp prst="textNoShape">
              <a:avLst/>
            </a:prstTxWarp>
          </a:bodyPr>
          <a:lstStyle/>
          <a:p>
            <a:pPr algn="ctr" eaLnBrk="1" hangingPunct="1"/>
            <a:endParaRPr lang="es-ES" sz="1600">
              <a:solidFill>
                <a:schemeClr val="tx1"/>
              </a:solidFill>
              <a:latin typeface="Verdana" pitchFamily="-112" charset="0"/>
            </a:endParaRPr>
          </a:p>
        </p:txBody>
      </p:sp>
      <p:pic>
        <p:nvPicPr>
          <p:cNvPr id="105477" name="Picture 5"/>
          <p:cNvPicPr>
            <a:picLocks noChangeAspect="1" noChangeArrowheads="1"/>
          </p:cNvPicPr>
          <p:nvPr/>
        </p:nvPicPr>
        <p:blipFill>
          <a:blip r:embed="rId3"/>
          <a:srcRect/>
          <a:stretch>
            <a:fillRect/>
          </a:stretch>
        </p:blipFill>
        <p:spPr bwMode="auto">
          <a:xfrm>
            <a:off x="4343400" y="3662363"/>
            <a:ext cx="1295400" cy="1295400"/>
          </a:xfrm>
          <a:prstGeom prst="rect">
            <a:avLst/>
          </a:prstGeom>
          <a:noFill/>
          <a:ln w="9525">
            <a:noFill/>
            <a:miter lim="800000"/>
            <a:headEnd/>
            <a:tailEnd/>
          </a:ln>
        </p:spPr>
      </p:pic>
      <p:pic>
        <p:nvPicPr>
          <p:cNvPr id="105478" name="Picture 6"/>
          <p:cNvPicPr>
            <a:picLocks noChangeAspect="1" noChangeArrowheads="1"/>
          </p:cNvPicPr>
          <p:nvPr/>
        </p:nvPicPr>
        <p:blipFill>
          <a:blip r:embed="rId3"/>
          <a:srcRect/>
          <a:stretch>
            <a:fillRect/>
          </a:stretch>
        </p:blipFill>
        <p:spPr bwMode="auto">
          <a:xfrm>
            <a:off x="4343400" y="3662363"/>
            <a:ext cx="0" cy="0"/>
          </a:xfrm>
          <a:prstGeom prst="rect">
            <a:avLst/>
          </a:prstGeom>
          <a:noFill/>
          <a:ln w="9525">
            <a:noFill/>
            <a:miter lim="800000"/>
            <a:headEnd/>
            <a:tailEnd/>
          </a:ln>
        </p:spPr>
      </p:pic>
      <p:pic>
        <p:nvPicPr>
          <p:cNvPr id="105479" name="Picture 7" descr="C:\Documents and Settings\Utente\Desktop\Foto\IMG_5588.JPG"/>
          <p:cNvPicPr>
            <a:picLocks noChangeAspect="1" noChangeArrowheads="1"/>
          </p:cNvPicPr>
          <p:nvPr/>
        </p:nvPicPr>
        <p:blipFill>
          <a:blip r:embed="rId4"/>
          <a:srcRect/>
          <a:stretch>
            <a:fillRect/>
          </a:stretch>
        </p:blipFill>
        <p:spPr bwMode="auto">
          <a:xfrm>
            <a:off x="990600" y="1143000"/>
            <a:ext cx="7391400" cy="5543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7522" name="Rectangle 2"/>
          <p:cNvSpPr>
            <a:spLocks noChangeArrowheads="1"/>
          </p:cNvSpPr>
          <p:nvPr/>
        </p:nvSpPr>
        <p:spPr bwMode="auto">
          <a:xfrm>
            <a:off x="971550" y="2105025"/>
            <a:ext cx="4629150" cy="561975"/>
          </a:xfrm>
          <a:prstGeom prst="rect">
            <a:avLst/>
          </a:prstGeom>
          <a:noFill/>
          <a:ln w="9525">
            <a:solidFill>
              <a:schemeClr val="bg1"/>
            </a:solidFill>
            <a:miter lim="800000"/>
            <a:headEnd/>
            <a:tailEnd/>
          </a:ln>
        </p:spPr>
        <p:txBody>
          <a:bodyPr anchor="ctr">
            <a:prstTxWarp prst="textNoShape">
              <a:avLst/>
            </a:prstTxWarp>
          </a:bodyPr>
          <a:lstStyle/>
          <a:p>
            <a:pPr defTabSz="449263" eaLnBrk="1" hangingPunct="1">
              <a:buClr>
                <a:srgbClr val="000000"/>
              </a:buClr>
              <a:buSzPct val="100000"/>
              <a:buFont typeface="Times New Roman" pitchFamily="-112" charset="0"/>
              <a:buNone/>
            </a:pPr>
            <a:endParaRPr lang="es-ES" sz="2200" b="1">
              <a:solidFill>
                <a:srgbClr val="80060D"/>
              </a:solidFill>
              <a:latin typeface="Verdana" pitchFamily="-112" charset="0"/>
            </a:endParaRPr>
          </a:p>
        </p:txBody>
      </p:sp>
      <p:sp>
        <p:nvSpPr>
          <p:cNvPr id="107523" name="Rectangle 5"/>
          <p:cNvSpPr>
            <a:spLocks noChangeArrowheads="1"/>
          </p:cNvSpPr>
          <p:nvPr/>
        </p:nvSpPr>
        <p:spPr bwMode="auto">
          <a:xfrm>
            <a:off x="6696075" y="2590800"/>
            <a:ext cx="2447925" cy="1143000"/>
          </a:xfrm>
          <a:prstGeom prst="rect">
            <a:avLst/>
          </a:prstGeom>
          <a:noFill/>
          <a:ln w="9525">
            <a:noFill/>
            <a:miter lim="800000"/>
            <a:headEnd/>
            <a:tailEnd/>
          </a:ln>
        </p:spPr>
        <p:txBody>
          <a:bodyPr anchor="ctr">
            <a:prstTxWarp prst="textNoShape">
              <a:avLst/>
            </a:prstTxWarp>
          </a:bodyPr>
          <a:lstStyle/>
          <a:p>
            <a:pPr defTabSz="449263" eaLnBrk="1" hangingPunct="1">
              <a:buClr>
                <a:srgbClr val="000000"/>
              </a:buClr>
              <a:buSzPct val="100000"/>
              <a:buFont typeface="Times New Roman" pitchFamily="-112" charset="0"/>
              <a:buNone/>
            </a:pPr>
            <a:endParaRPr lang="es-ES" sz="1600">
              <a:solidFill>
                <a:schemeClr val="tx1"/>
              </a:solidFill>
              <a:latin typeface="Verdana" pitchFamily="-112" charset="0"/>
            </a:endParaRPr>
          </a:p>
        </p:txBody>
      </p:sp>
      <p:sp>
        <p:nvSpPr>
          <p:cNvPr id="107524" name="Rectangle 6"/>
          <p:cNvSpPr>
            <a:spLocks noChangeArrowheads="1"/>
          </p:cNvSpPr>
          <p:nvPr/>
        </p:nvSpPr>
        <p:spPr bwMode="auto">
          <a:xfrm>
            <a:off x="3724275" y="4797425"/>
            <a:ext cx="2447925" cy="1143000"/>
          </a:xfrm>
          <a:prstGeom prst="rect">
            <a:avLst/>
          </a:prstGeom>
          <a:noFill/>
          <a:ln w="9525">
            <a:noFill/>
            <a:miter lim="800000"/>
            <a:headEnd/>
            <a:tailEnd/>
          </a:ln>
        </p:spPr>
        <p:txBody>
          <a:bodyPr anchor="ctr">
            <a:prstTxWarp prst="textNoShape">
              <a:avLst/>
            </a:prstTxWarp>
          </a:bodyPr>
          <a:lstStyle/>
          <a:p>
            <a:pPr algn="ctr" eaLnBrk="1" hangingPunct="1"/>
            <a:endParaRPr lang="es-ES" sz="1600">
              <a:solidFill>
                <a:schemeClr val="tx1"/>
              </a:solidFill>
              <a:latin typeface="Verdana" pitchFamily="-112" charset="0"/>
            </a:endParaRPr>
          </a:p>
        </p:txBody>
      </p:sp>
      <p:pic>
        <p:nvPicPr>
          <p:cNvPr id="107525" name="Picture 7"/>
          <p:cNvPicPr>
            <a:picLocks noChangeAspect="1" noChangeArrowheads="1"/>
          </p:cNvPicPr>
          <p:nvPr/>
        </p:nvPicPr>
        <p:blipFill>
          <a:blip r:embed="rId3"/>
          <a:srcRect/>
          <a:stretch>
            <a:fillRect/>
          </a:stretch>
        </p:blipFill>
        <p:spPr bwMode="auto">
          <a:xfrm>
            <a:off x="4343400" y="3662363"/>
            <a:ext cx="1295400" cy="1295400"/>
          </a:xfrm>
          <a:prstGeom prst="rect">
            <a:avLst/>
          </a:prstGeom>
          <a:noFill/>
          <a:ln w="9525">
            <a:noFill/>
            <a:miter lim="800000"/>
            <a:headEnd/>
            <a:tailEnd/>
          </a:ln>
        </p:spPr>
      </p:pic>
      <p:pic>
        <p:nvPicPr>
          <p:cNvPr id="107526" name="Picture 8"/>
          <p:cNvPicPr>
            <a:picLocks noChangeAspect="1" noChangeArrowheads="1"/>
          </p:cNvPicPr>
          <p:nvPr/>
        </p:nvPicPr>
        <p:blipFill>
          <a:blip r:embed="rId3"/>
          <a:srcRect/>
          <a:stretch>
            <a:fillRect/>
          </a:stretch>
        </p:blipFill>
        <p:spPr bwMode="auto">
          <a:xfrm>
            <a:off x="4343400" y="3662363"/>
            <a:ext cx="0" cy="0"/>
          </a:xfrm>
          <a:prstGeom prst="rect">
            <a:avLst/>
          </a:prstGeom>
          <a:noFill/>
          <a:ln w="9525">
            <a:noFill/>
            <a:miter lim="800000"/>
            <a:headEnd/>
            <a:tailEnd/>
          </a:ln>
        </p:spPr>
      </p:pic>
      <p:pic>
        <p:nvPicPr>
          <p:cNvPr id="107527" name="Picture 9" descr="C:\Documents and Settings\Utente\Desktop\EVENTO RIOJA 2007\foto masciarelli AR.jpg"/>
          <p:cNvPicPr>
            <a:picLocks noChangeAspect="1" noChangeArrowheads="1"/>
          </p:cNvPicPr>
          <p:nvPr/>
        </p:nvPicPr>
        <p:blipFill>
          <a:blip r:embed="rId4"/>
          <a:srcRect/>
          <a:stretch>
            <a:fillRect/>
          </a:stretch>
        </p:blipFill>
        <p:spPr bwMode="auto">
          <a:xfrm>
            <a:off x="152400" y="1143000"/>
            <a:ext cx="5414963" cy="5486400"/>
          </a:xfrm>
          <a:prstGeom prst="rect">
            <a:avLst/>
          </a:prstGeom>
          <a:noFill/>
          <a:ln w="9525">
            <a:noFill/>
            <a:miter lim="800000"/>
            <a:headEnd/>
            <a:tailEnd/>
          </a:ln>
        </p:spPr>
      </p:pic>
      <p:sp>
        <p:nvSpPr>
          <p:cNvPr id="107528" name="Text Box 10"/>
          <p:cNvSpPr txBox="1">
            <a:spLocks noChangeArrowheads="1"/>
          </p:cNvSpPr>
          <p:nvPr/>
        </p:nvSpPr>
        <p:spPr bwMode="auto">
          <a:xfrm>
            <a:off x="5838825" y="1958975"/>
            <a:ext cx="3228975" cy="2800350"/>
          </a:xfrm>
          <a:prstGeom prst="rect">
            <a:avLst/>
          </a:prstGeom>
          <a:noFill/>
          <a:ln w="9525">
            <a:noFill/>
            <a:miter lim="800000"/>
            <a:headEnd/>
            <a:tailEnd/>
          </a:ln>
        </p:spPr>
        <p:txBody>
          <a:bodyPr wrap="none">
            <a:prstTxWarp prst="textNoShape">
              <a:avLst/>
            </a:prstTxWarp>
            <a:spAutoFit/>
          </a:bodyPr>
          <a:lstStyle/>
          <a:p>
            <a:r>
              <a:rPr lang="it-IT" sz="1600">
                <a:latin typeface="Verdana" pitchFamily="-112" charset="0"/>
                <a:ea typeface="Verdana" pitchFamily="-112" charset="0"/>
                <a:cs typeface="Verdana" pitchFamily="-112" charset="0"/>
              </a:rPr>
              <a:t>Cave Gianni Masciarelli</a:t>
            </a:r>
          </a:p>
          <a:p>
            <a:endParaRPr lang="it-IT" sz="1600">
              <a:latin typeface="Verdana" pitchFamily="-112" charset="0"/>
              <a:ea typeface="Verdana" pitchFamily="-112" charset="0"/>
              <a:cs typeface="Verdana" pitchFamily="-112" charset="0"/>
            </a:endParaRPr>
          </a:p>
          <a:p>
            <a:r>
              <a:rPr lang="it-IT" sz="1600">
                <a:latin typeface="Verdana" pitchFamily="-112" charset="0"/>
                <a:ea typeface="Verdana" pitchFamily="-112" charset="0"/>
                <a:cs typeface="Verdana" pitchFamily="-112" charset="0"/>
              </a:rPr>
              <a:t>Abruzzo  Italie</a:t>
            </a:r>
          </a:p>
          <a:p>
            <a:endParaRPr lang="it-IT" sz="1600">
              <a:latin typeface="Verdana" pitchFamily="-112" charset="0"/>
              <a:ea typeface="Verdana" pitchFamily="-112" charset="0"/>
              <a:cs typeface="Verdana" pitchFamily="-112" charset="0"/>
            </a:endParaRPr>
          </a:p>
          <a:p>
            <a:r>
              <a:rPr lang="it-IT" sz="1600">
                <a:latin typeface="Verdana" pitchFamily="-112" charset="0"/>
                <a:ea typeface="Verdana" pitchFamily="-112" charset="0"/>
                <a:cs typeface="Verdana" pitchFamily="-112" charset="0"/>
              </a:rPr>
              <a:t>Primée par la guide</a:t>
            </a:r>
          </a:p>
          <a:p>
            <a:r>
              <a:rPr lang="it-IT" sz="1600">
                <a:latin typeface="Verdana" pitchFamily="-112" charset="0"/>
                <a:ea typeface="Verdana" pitchFamily="-112" charset="0"/>
                <a:cs typeface="Verdana" pitchFamily="-112" charset="0"/>
              </a:rPr>
              <a:t>Gambero Rosso-Slow Food</a:t>
            </a:r>
          </a:p>
          <a:p>
            <a:endParaRPr lang="it-IT" sz="1600">
              <a:latin typeface="Verdana" pitchFamily="-112" charset="0"/>
              <a:ea typeface="Verdana" pitchFamily="-112" charset="0"/>
              <a:cs typeface="Verdana" pitchFamily="-112" charset="0"/>
            </a:endParaRPr>
          </a:p>
          <a:p>
            <a:r>
              <a:rPr lang="it-IT" sz="1600" b="1">
                <a:latin typeface="Verdana" pitchFamily="-112" charset="0"/>
                <a:ea typeface="Verdana" pitchFamily="-112" charset="0"/>
                <a:cs typeface="Verdana" pitchFamily="-112" charset="0"/>
              </a:rPr>
              <a:t>“ Cave de l’année</a:t>
            </a:r>
            <a:r>
              <a:rPr lang="it-IT" sz="1600" b="1">
                <a:latin typeface="Verdana" pitchFamily="-112" charset="0"/>
                <a:ea typeface="Times New Roman" pitchFamily="-112" charset="0"/>
                <a:cs typeface="Times New Roman" pitchFamily="-112" charset="0"/>
              </a:rPr>
              <a:t> 2004”</a:t>
            </a:r>
          </a:p>
          <a:p>
            <a:endParaRPr lang="it-IT" sz="1600">
              <a:latin typeface="Verdana" pitchFamily="-112" charset="0"/>
              <a:ea typeface="Times New Roman" pitchFamily="-112" charset="0"/>
              <a:cs typeface="Times New Roman" pitchFamily="-112" charset="0"/>
            </a:endParaRPr>
          </a:p>
          <a:p>
            <a:endParaRPr lang="it-IT" sz="1600">
              <a:latin typeface="Verdana" pitchFamily="-112" charset="0"/>
              <a:ea typeface="Times New Roman" pitchFamily="-112" charset="0"/>
              <a:cs typeface="Times New Roman" pitchFamily="-112" charset="0"/>
            </a:endParaRPr>
          </a:p>
          <a:p>
            <a:r>
              <a:rPr lang="it-IT" sz="1600">
                <a:latin typeface="Verdana" pitchFamily="-112" charset="0"/>
                <a:ea typeface="Times New Roman" pitchFamily="-112" charset="0"/>
                <a:cs typeface="Times New Roman" pitchFamily="-112" charset="0"/>
              </a:rPr>
              <a:t>n. 31 vinificateurs Ganimede</a:t>
            </a:r>
            <a:endParaRPr lang="it-IT" sz="1600">
              <a:latin typeface="Verdana" pitchFamily="-112" charset="0"/>
              <a:ea typeface="Verdana" pitchFamily="-112" charset="0"/>
              <a:cs typeface="Verdana" pitchFamily="-112"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9570" name="Picture 2" descr="\\SERVER\Ganimede server\FOTO\CASA 40 VCR\IMG_5493 MOD.jpg"/>
          <p:cNvPicPr>
            <a:picLocks noChangeAspect="1" noChangeArrowheads="1"/>
          </p:cNvPicPr>
          <p:nvPr/>
        </p:nvPicPr>
        <p:blipFill>
          <a:blip r:embed="rId2"/>
          <a:srcRect/>
          <a:stretch>
            <a:fillRect/>
          </a:stretch>
        </p:blipFill>
        <p:spPr bwMode="auto">
          <a:xfrm>
            <a:off x="1905000" y="1143000"/>
            <a:ext cx="3694113" cy="4800600"/>
          </a:xfrm>
          <a:prstGeom prst="rect">
            <a:avLst/>
          </a:prstGeom>
          <a:noFill/>
          <a:ln w="15875">
            <a:solidFill>
              <a:srgbClr val="000000"/>
            </a:solidFill>
            <a:miter lim="800000"/>
            <a:headEnd/>
            <a:tailEnd/>
          </a:ln>
        </p:spPr>
      </p:pic>
      <p:sp>
        <p:nvSpPr>
          <p:cNvPr id="175107" name="Rectangle 3"/>
          <p:cNvSpPr>
            <a:spLocks noChangeArrowheads="1"/>
          </p:cNvSpPr>
          <p:nvPr/>
        </p:nvSpPr>
        <p:spPr bwMode="auto">
          <a:xfrm>
            <a:off x="5791200" y="2971800"/>
            <a:ext cx="3200400" cy="12192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it-IT" sz="1400" b="1" i="1">
                <a:effectLst>
                  <a:outerShdw blurRad="38100" dist="38100" dir="2700000" algn="tl">
                    <a:srgbClr val="DDDDDD"/>
                  </a:outerShdw>
                </a:effectLst>
                <a:latin typeface="Verdana" pitchFamily="-112" charset="0"/>
              </a:rPr>
              <a:t>Viveros Coop. Rauscedo</a:t>
            </a:r>
          </a:p>
          <a:p>
            <a:pPr algn="ctr">
              <a:defRPr/>
            </a:pPr>
            <a:r>
              <a:rPr lang="it-IT" sz="1400" b="1" i="1">
                <a:effectLst>
                  <a:outerShdw blurRad="38100" dist="38100" dir="2700000" algn="tl">
                    <a:srgbClr val="DDDDDD"/>
                  </a:outerShdw>
                </a:effectLst>
                <a:latin typeface="Verdana" pitchFamily="-112" charset="0"/>
              </a:rPr>
              <a:t>CASA 40</a:t>
            </a:r>
          </a:p>
          <a:p>
            <a:pPr algn="ctr">
              <a:defRPr/>
            </a:pPr>
            <a:r>
              <a:rPr lang="it-IT" sz="1200" i="1">
                <a:effectLst>
                  <a:outerShdw blurRad="38100" dist="38100" dir="2700000" algn="tl">
                    <a:srgbClr val="DDDDDD"/>
                  </a:outerShdw>
                </a:effectLst>
                <a:latin typeface="Verdana" pitchFamily="-112" charset="0"/>
              </a:rPr>
              <a:t>Rauscedo PN (Friuli) – ITALIE</a:t>
            </a:r>
          </a:p>
          <a:p>
            <a:pPr algn="ctr">
              <a:defRPr/>
            </a:pPr>
            <a:r>
              <a:rPr lang="it-IT" sz="1400" b="1">
                <a:effectLst>
                  <a:outerShdw blurRad="38100" dist="38100" dir="2700000" algn="tl">
                    <a:srgbClr val="DDDDDD"/>
                  </a:outerShdw>
                </a:effectLst>
                <a:latin typeface="Verdana" pitchFamily="-112" charset="0"/>
              </a:rPr>
              <a:t>n. 4 – 250 lt.</a:t>
            </a:r>
          </a:p>
        </p:txBody>
      </p:sp>
      <p:sp>
        <p:nvSpPr>
          <p:cNvPr id="109572" name="Text Box 4"/>
          <p:cNvSpPr txBox="1">
            <a:spLocks noChangeArrowheads="1"/>
          </p:cNvSpPr>
          <p:nvPr/>
        </p:nvSpPr>
        <p:spPr bwMode="auto">
          <a:xfrm>
            <a:off x="1828800" y="441325"/>
            <a:ext cx="3810000" cy="401638"/>
          </a:xfrm>
          <a:prstGeom prst="rect">
            <a:avLst/>
          </a:prstGeom>
          <a:noFill/>
          <a:ln w="9525">
            <a:noFill/>
            <a:miter lim="800000"/>
            <a:headEnd/>
            <a:tailEnd/>
          </a:ln>
        </p:spPr>
        <p:txBody>
          <a:bodyPr lIns="90000" tIns="46800" rIns="90000" bIns="46800">
            <a:prstTxWarp prst="textNoShape">
              <a:avLst/>
            </a:prstTxWarp>
            <a:spAutoFit/>
          </a:bodyPr>
          <a:lstStyle/>
          <a:p>
            <a:pPr algn="ctr" eaLnBrk="1" hangingPunct="1">
              <a:spcBef>
                <a:spcPct val="50000"/>
              </a:spcBef>
            </a:pPr>
            <a:r>
              <a:rPr lang="it-IT" sz="2000" b="1" i="1">
                <a:latin typeface="Verdana" pitchFamily="-112" charset="0"/>
                <a:ea typeface="Arial" pitchFamily="-112" charset="0"/>
                <a:cs typeface="Arial" pitchFamily="-112" charset="0"/>
              </a:rPr>
              <a:t>Petites capacités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0594" name="Picture 2" descr="Higueruela 016"/>
          <p:cNvPicPr>
            <a:picLocks noChangeAspect="1" noChangeArrowheads="1"/>
          </p:cNvPicPr>
          <p:nvPr/>
        </p:nvPicPr>
        <p:blipFill>
          <a:blip r:embed="rId3"/>
          <a:srcRect b="9816"/>
          <a:stretch>
            <a:fillRect/>
          </a:stretch>
        </p:blipFill>
        <p:spPr bwMode="auto">
          <a:xfrm>
            <a:off x="914400" y="1066800"/>
            <a:ext cx="7162800" cy="4845050"/>
          </a:xfrm>
          <a:prstGeom prst="rect">
            <a:avLst/>
          </a:prstGeom>
          <a:noFill/>
          <a:ln w="19050">
            <a:solidFill>
              <a:srgbClr val="000000"/>
            </a:solidFill>
            <a:miter lim="800000"/>
            <a:headEnd/>
            <a:tailEnd/>
          </a:ln>
        </p:spPr>
      </p:pic>
      <p:sp>
        <p:nvSpPr>
          <p:cNvPr id="145411" name="Rectangle 3"/>
          <p:cNvSpPr>
            <a:spLocks noChangeArrowheads="1"/>
          </p:cNvSpPr>
          <p:nvPr/>
        </p:nvSpPr>
        <p:spPr bwMode="auto">
          <a:xfrm>
            <a:off x="914400" y="6096000"/>
            <a:ext cx="4191000" cy="6858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Coop. Agr. Santa Quiteria</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Higueruela Albacete (Castilla-La Mancha)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n.11 de 165.000 lt.</a:t>
            </a:r>
            <a:endParaRPr lang="es-ES" sz="1600">
              <a:solidFill>
                <a:schemeClr val="tx1"/>
              </a:solidFill>
              <a:latin typeface="Verdana" pitchFamily="-112"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8" name="Rectangle 2"/>
          <p:cNvSpPr>
            <a:spLocks noChangeArrowheads="1"/>
          </p:cNvSpPr>
          <p:nvPr/>
        </p:nvSpPr>
        <p:spPr bwMode="auto">
          <a:xfrm>
            <a:off x="1066800" y="5867400"/>
            <a:ext cx="5257800" cy="6858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Coop. La Virgen de las Vignas de Tomelloso</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(La Mancha) La plus grande Cave d’Europe</a:t>
            </a:r>
            <a:endParaRPr lang="es-ES_tradnl" sz="1600">
              <a:solidFill>
                <a:schemeClr val="tx1"/>
              </a:solidFill>
              <a:latin typeface="Verdana" pitchFamily="-112" charset="0"/>
            </a:endParaRPr>
          </a:p>
          <a:p>
            <a:pPr algn="ctr" eaLnBrk="1" hangingPunct="1">
              <a:defRPr/>
            </a:pPr>
            <a:r>
              <a:rPr lang="es-ES_tradnl" sz="1600">
                <a:solidFill>
                  <a:schemeClr val="tx1"/>
                </a:solidFill>
                <a:latin typeface="Verdana" pitchFamily="-112" charset="0"/>
              </a:rPr>
              <a:t> n.  18 de 200.000 lt.</a:t>
            </a:r>
            <a:endParaRPr lang="es-ES" sz="1600">
              <a:solidFill>
                <a:schemeClr val="tx1"/>
              </a:solidFill>
              <a:latin typeface="Verdana" pitchFamily="-112" charset="0"/>
            </a:endParaRPr>
          </a:p>
        </p:txBody>
      </p:sp>
      <p:pic>
        <p:nvPicPr>
          <p:cNvPr id="112643" name="Immagine 1"/>
          <p:cNvPicPr>
            <a:picLocks noChangeAspect="1"/>
          </p:cNvPicPr>
          <p:nvPr/>
        </p:nvPicPr>
        <p:blipFill>
          <a:blip r:embed="rId3"/>
          <a:srcRect/>
          <a:stretch>
            <a:fillRect/>
          </a:stretch>
        </p:blipFill>
        <p:spPr bwMode="auto">
          <a:xfrm>
            <a:off x="900113" y="1196975"/>
            <a:ext cx="6011862" cy="4508500"/>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4578" name="Text Box 1"/>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2.Processus d'extraction.</a:t>
            </a:r>
          </a:p>
        </p:txBody>
      </p:sp>
      <p:sp>
        <p:nvSpPr>
          <p:cNvPr id="24579" name="Text Box 2"/>
          <p:cNvSpPr txBox="1">
            <a:spLocks noChangeArrowheads="1"/>
          </p:cNvSpPr>
          <p:nvPr/>
        </p:nvSpPr>
        <p:spPr bwMode="auto">
          <a:xfrm>
            <a:off x="533400" y="1447800"/>
            <a:ext cx="5562600" cy="325438"/>
          </a:xfrm>
          <a:prstGeom prst="rect">
            <a:avLst/>
          </a:prstGeom>
          <a:noFill/>
          <a:ln w="9525">
            <a:noFill/>
            <a:miter lim="800000"/>
            <a:headEnd/>
            <a:tailEnd/>
          </a:ln>
        </p:spPr>
        <p:txBody>
          <a:bodyPr lIns="90000" tIns="46800" rIns="90000" bIns="46800">
            <a:prstTxWarp prst="textNoShape">
              <a:avLst/>
            </a:prstTxWarp>
            <a:spAutoFit/>
          </a:bodyPr>
          <a:lstStyle/>
          <a:p>
            <a:pPr>
              <a:lnSpc>
                <a:spcPct val="50000"/>
              </a:lnSpc>
              <a:spcBef>
                <a:spcPts val="8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D'OÙ VIENNENT LES SUBSTANCES EXTRAITES?</a:t>
            </a:r>
          </a:p>
        </p:txBody>
      </p:sp>
      <p:pic>
        <p:nvPicPr>
          <p:cNvPr id="24580" name="Picture 3"/>
          <p:cNvPicPr>
            <a:picLocks noChangeAspect="1" noChangeArrowheads="1"/>
          </p:cNvPicPr>
          <p:nvPr/>
        </p:nvPicPr>
        <p:blipFill>
          <a:blip r:embed="rId4"/>
          <a:srcRect/>
          <a:stretch>
            <a:fillRect/>
          </a:stretch>
        </p:blipFill>
        <p:spPr bwMode="auto">
          <a:xfrm>
            <a:off x="1981200" y="2209800"/>
            <a:ext cx="3594100" cy="3832225"/>
          </a:xfrm>
          <a:prstGeom prst="rect">
            <a:avLst/>
          </a:prstGeom>
          <a:noFill/>
          <a:ln w="9525">
            <a:noFill/>
            <a:miter lim="800000"/>
            <a:headEnd/>
            <a:tailEnd/>
          </a:ln>
        </p:spPr>
      </p:pic>
      <p:sp>
        <p:nvSpPr>
          <p:cNvPr id="24581" name="Line 4"/>
          <p:cNvSpPr>
            <a:spLocks noChangeShapeType="1"/>
          </p:cNvSpPr>
          <p:nvPr/>
        </p:nvSpPr>
        <p:spPr bwMode="auto">
          <a:xfrm flipH="1">
            <a:off x="593725" y="2895600"/>
            <a:ext cx="1860550" cy="1588"/>
          </a:xfrm>
          <a:prstGeom prst="line">
            <a:avLst/>
          </a:prstGeom>
          <a:noFill/>
          <a:ln w="15840">
            <a:solidFill>
              <a:srgbClr val="000000"/>
            </a:solidFill>
            <a:round/>
            <a:headEnd/>
            <a:tailEnd/>
          </a:ln>
        </p:spPr>
        <p:txBody>
          <a:bodyPr>
            <a:prstTxWarp prst="textNoShape">
              <a:avLst/>
            </a:prstTxWarp>
          </a:bodyPr>
          <a:lstStyle/>
          <a:p>
            <a:endParaRPr lang="it-IT"/>
          </a:p>
        </p:txBody>
      </p:sp>
      <p:sp>
        <p:nvSpPr>
          <p:cNvPr id="24582" name="Text Box 5"/>
          <p:cNvSpPr txBox="1">
            <a:spLocks noChangeArrowheads="1"/>
          </p:cNvSpPr>
          <p:nvPr/>
        </p:nvSpPr>
        <p:spPr bwMode="auto">
          <a:xfrm>
            <a:off x="520700" y="2679700"/>
            <a:ext cx="1735138" cy="1770063"/>
          </a:xfrm>
          <a:prstGeom prst="rect">
            <a:avLst/>
          </a:prstGeom>
          <a:noFill/>
          <a:ln w="9525">
            <a:noFill/>
            <a:miter lim="800000"/>
            <a:headEnd/>
            <a:tailEnd/>
          </a:ln>
        </p:spPr>
        <p:txBody>
          <a:bodyPr lIns="90000" tIns="46800" rIns="90000" bIns="46800">
            <a:prstTxWarp prst="textNoShape">
              <a:avLst/>
            </a:prstTxWarp>
            <a:spAutoFit/>
          </a:bodyPr>
          <a:lstStyle/>
          <a:p>
            <a:pPr>
              <a:spcBef>
                <a:spcPts val="62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chemeClr val="tx1"/>
                </a:solidFill>
                <a:latin typeface="Verdana" pitchFamily="-112" charset="0"/>
              </a:rPr>
              <a:t>PEAUX</a:t>
            </a:r>
          </a:p>
          <a:p>
            <a:pPr>
              <a:spcBef>
                <a:spcPts val="62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chemeClr val="tx1"/>
                </a:solidFill>
                <a:latin typeface="Verdana" pitchFamily="-112" charset="0"/>
              </a:rPr>
              <a:t>5 à 7% des raisins foulés</a:t>
            </a:r>
          </a:p>
          <a:p>
            <a:pPr>
              <a:spcBef>
                <a:spcPts val="36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solidFill>
                  <a:schemeClr val="tx1"/>
                </a:solidFill>
                <a:latin typeface="Verdana" pitchFamily="-112" charset="0"/>
              </a:rPr>
              <a:t>Tanins souples</a:t>
            </a:r>
          </a:p>
          <a:p>
            <a:pPr>
              <a:spcBef>
                <a:spcPts val="36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solidFill>
                  <a:schemeClr val="tx1"/>
                </a:solidFill>
                <a:latin typeface="Verdana" pitchFamily="-112" charset="0"/>
              </a:rPr>
              <a:t>Substances colorantes</a:t>
            </a:r>
          </a:p>
          <a:p>
            <a:pPr>
              <a:spcBef>
                <a:spcPts val="36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solidFill>
                  <a:schemeClr val="tx1"/>
                </a:solidFill>
                <a:latin typeface="Verdana" pitchFamily="-112" charset="0"/>
              </a:rPr>
              <a:t>Ar</a:t>
            </a:r>
            <a:r>
              <a:rPr lang="en-GB" sz="1200">
                <a:solidFill>
                  <a:schemeClr val="tx1"/>
                </a:solidFill>
                <a:latin typeface="Verdana" pitchFamily="-112" charset="0"/>
                <a:ea typeface="Verdana" pitchFamily="-112" charset="0"/>
                <a:cs typeface="Verdana" pitchFamily="-112" charset="0"/>
              </a:rPr>
              <a:t>ô</a:t>
            </a:r>
            <a:r>
              <a:rPr lang="en-GB" sz="1200">
                <a:solidFill>
                  <a:schemeClr val="tx1"/>
                </a:solidFill>
                <a:latin typeface="Verdana" pitchFamily="-112" charset="0"/>
              </a:rPr>
              <a:t>mes (ou leurs precurseurs)</a:t>
            </a:r>
          </a:p>
        </p:txBody>
      </p:sp>
      <p:sp>
        <p:nvSpPr>
          <p:cNvPr id="24583" name="Line 6"/>
          <p:cNvSpPr>
            <a:spLocks noChangeShapeType="1"/>
          </p:cNvSpPr>
          <p:nvPr/>
        </p:nvSpPr>
        <p:spPr bwMode="auto">
          <a:xfrm flipH="1">
            <a:off x="593725" y="4654550"/>
            <a:ext cx="2851150" cy="1588"/>
          </a:xfrm>
          <a:prstGeom prst="line">
            <a:avLst/>
          </a:prstGeom>
          <a:noFill/>
          <a:ln w="15840">
            <a:solidFill>
              <a:srgbClr val="000000"/>
            </a:solidFill>
            <a:round/>
            <a:headEnd/>
            <a:tailEnd/>
          </a:ln>
        </p:spPr>
        <p:txBody>
          <a:bodyPr>
            <a:prstTxWarp prst="textNoShape">
              <a:avLst/>
            </a:prstTxWarp>
          </a:bodyPr>
          <a:lstStyle/>
          <a:p>
            <a:endParaRPr lang="it-IT"/>
          </a:p>
        </p:txBody>
      </p:sp>
      <p:sp>
        <p:nvSpPr>
          <p:cNvPr id="24584" name="Text Box 7"/>
          <p:cNvSpPr txBox="1">
            <a:spLocks noChangeArrowheads="1"/>
          </p:cNvSpPr>
          <p:nvPr/>
        </p:nvSpPr>
        <p:spPr bwMode="auto">
          <a:xfrm>
            <a:off x="527050" y="4432300"/>
            <a:ext cx="1735138" cy="1084263"/>
          </a:xfrm>
          <a:prstGeom prst="rect">
            <a:avLst/>
          </a:prstGeom>
          <a:noFill/>
          <a:ln w="9525">
            <a:noFill/>
            <a:miter lim="800000"/>
            <a:headEnd/>
            <a:tailEnd/>
          </a:ln>
        </p:spPr>
        <p:txBody>
          <a:bodyPr lIns="90000" tIns="46800" rIns="90000" bIns="46800">
            <a:prstTxWarp prst="textNoShape">
              <a:avLst/>
            </a:prstTxWarp>
            <a:spAutoFit/>
          </a:bodyPr>
          <a:lstStyle/>
          <a:p>
            <a:pPr>
              <a:spcBef>
                <a:spcPts val="62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chemeClr val="tx1"/>
                </a:solidFill>
                <a:latin typeface="Verdana" pitchFamily="-112" charset="0"/>
              </a:rPr>
              <a:t>PEPINS</a:t>
            </a:r>
            <a:br>
              <a:rPr lang="en-GB" sz="1200" b="1">
                <a:solidFill>
                  <a:schemeClr val="tx1"/>
                </a:solidFill>
                <a:latin typeface="Verdana" pitchFamily="-112" charset="0"/>
              </a:rPr>
            </a:br>
            <a:r>
              <a:rPr lang="en-GB" sz="1200" b="1">
                <a:solidFill>
                  <a:schemeClr val="tx1"/>
                </a:solidFill>
                <a:latin typeface="Verdana" pitchFamily="-112" charset="0"/>
              </a:rPr>
              <a:t>3 à 5% des raisins foulés</a:t>
            </a:r>
          </a:p>
          <a:p>
            <a:pPr>
              <a:spcBef>
                <a:spcPts val="62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solidFill>
                  <a:schemeClr val="tx1"/>
                </a:solidFill>
                <a:latin typeface="Verdana" pitchFamily="-112" charset="0"/>
              </a:rPr>
              <a:t>Tanins souvent agressifs,amers </a:t>
            </a:r>
          </a:p>
        </p:txBody>
      </p:sp>
      <p:sp>
        <p:nvSpPr>
          <p:cNvPr id="24585" name="Rectangle 8"/>
          <p:cNvSpPr>
            <a:spLocks noGrp="1" noChangeArrowheads="1"/>
          </p:cNvSpPr>
          <p:nvPr>
            <p:ph type="title"/>
          </p:nvPr>
        </p:nvSpPr>
        <p:spPr>
          <a:xfrm>
            <a:off x="6300788" y="1066800"/>
            <a:ext cx="2514600" cy="4860925"/>
          </a:xfrm>
        </p:spPr>
        <p:txBody>
          <a:bodyPr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a:latin typeface="Verdana" pitchFamily="-112" charset="0"/>
                <a:ea typeface="Verdana" pitchFamily="-112" charset="0"/>
                <a:cs typeface="Verdana" pitchFamily="-112" charset="0"/>
              </a:rPr>
              <a:t>S’il est vrai que du bon vin naît dans la vigne, il est vrai aussi que le processus d’extraction effectué dans la cave doit être respectueux envers les raisins obtenus grâce à une viticulture efficace. </a:t>
            </a:r>
            <a:br>
              <a:rPr lang="en-GB" sz="1200">
                <a:latin typeface="Verdana" pitchFamily="-112" charset="0"/>
                <a:ea typeface="Verdana" pitchFamily="-112" charset="0"/>
                <a:cs typeface="Verdana" pitchFamily="-112" charset="0"/>
              </a:rPr>
            </a:br>
            <a:r>
              <a:rPr lang="en-GB" sz="1200">
                <a:latin typeface="Verdana" pitchFamily="-112" charset="0"/>
                <a:ea typeface="Verdana" pitchFamily="-112" charset="0"/>
                <a:cs typeface="Verdana" pitchFamily="-112" charset="0"/>
              </a:rPr>
              <a:t>Les éléments solides dans le moût, qui comptent au total pour 10%  du produit (marcs secs), sont constitués de: pépins (3 à 5%), peaux (5 à 7%). </a:t>
            </a:r>
            <a:br>
              <a:rPr lang="en-GB" sz="1200">
                <a:latin typeface="Verdana" pitchFamily="-112" charset="0"/>
                <a:ea typeface="Verdana" pitchFamily="-112" charset="0"/>
                <a:cs typeface="Verdana" pitchFamily="-112" charset="0"/>
              </a:rPr>
            </a:br>
            <a:r>
              <a:rPr lang="en-GB" sz="1200">
                <a:solidFill>
                  <a:srgbClr val="808080"/>
                </a:solidFill>
                <a:latin typeface="Verdana" pitchFamily="-112" charset="0"/>
                <a:ea typeface="Verdana" pitchFamily="-112" charset="0"/>
                <a:cs typeface="Verdana" pitchFamily="-112" charset="0"/>
              </a:rPr>
              <a:t>La teneur en peaux (sources de tanins doux et souples) n’est pas très dominante par rapport aux pépins (sources de tanins presque toujours amers et agressifs). </a:t>
            </a:r>
            <a:r>
              <a:rPr lang="en-GB" sz="1200">
                <a:latin typeface="Verdana" pitchFamily="-112" charset="0"/>
                <a:ea typeface="Verdana" pitchFamily="-112" charset="0"/>
                <a:cs typeface="Verdana" pitchFamily="-112" charset="0"/>
              </a:rPr>
              <a:t>Outre les tanins nobles, les peaux contiennent aussi les substances colorantes et les arômes (ou leurs précurseurs).</a:t>
            </a:r>
          </a:p>
        </p:txBody>
      </p:sp>
      <p:sp>
        <p:nvSpPr>
          <p:cNvPr id="24586" name="Text Box 9"/>
          <p:cNvSpPr txBox="1">
            <a:spLocks noChangeArrowheads="1"/>
          </p:cNvSpPr>
          <p:nvPr/>
        </p:nvSpPr>
        <p:spPr bwMode="auto">
          <a:xfrm>
            <a:off x="381000" y="61722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9A960FB6-737E-9D4B-AD38-40CEBB89FA27}"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5</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4690" name="Picture 2" descr="\\Ganimede-xadnfn\documenti\Ganimede Server\FOTO E TESTI SPAGNA\FOTO\ISTALLAZIONI Ganimede\Foto scariche x email\Alpera.JPG"/>
          <p:cNvPicPr>
            <a:picLocks noChangeAspect="1" noChangeArrowheads="1"/>
          </p:cNvPicPr>
          <p:nvPr/>
        </p:nvPicPr>
        <p:blipFill>
          <a:blip r:embed="rId3"/>
          <a:srcRect/>
          <a:stretch>
            <a:fillRect/>
          </a:stretch>
        </p:blipFill>
        <p:spPr bwMode="auto">
          <a:xfrm>
            <a:off x="4486275" y="15875"/>
            <a:ext cx="4648200" cy="3484563"/>
          </a:xfrm>
          <a:prstGeom prst="rect">
            <a:avLst/>
          </a:prstGeom>
          <a:noFill/>
          <a:ln w="19050">
            <a:solidFill>
              <a:schemeClr val="tx1"/>
            </a:solidFill>
            <a:miter lim="800000"/>
            <a:headEnd/>
            <a:tailEnd/>
          </a:ln>
        </p:spPr>
      </p:pic>
      <p:pic>
        <p:nvPicPr>
          <p:cNvPr id="114691" name="Picture 3" descr="\\Ganimede-xadnfn\documenti\Ganimede Server\FOTO E TESTI SPAGNA\FOTO\ISTALLAZIONI Ganimede\Foto scariche x email\Fuensalida.JPG"/>
          <p:cNvPicPr>
            <a:picLocks noChangeAspect="1" noChangeArrowheads="1"/>
          </p:cNvPicPr>
          <p:nvPr/>
        </p:nvPicPr>
        <p:blipFill>
          <a:blip r:embed="rId4"/>
          <a:srcRect/>
          <a:stretch>
            <a:fillRect/>
          </a:stretch>
        </p:blipFill>
        <p:spPr bwMode="auto">
          <a:xfrm>
            <a:off x="19050" y="3543300"/>
            <a:ext cx="4419600" cy="3313113"/>
          </a:xfrm>
          <a:prstGeom prst="rect">
            <a:avLst/>
          </a:prstGeom>
          <a:noFill/>
          <a:ln w="19050">
            <a:solidFill>
              <a:schemeClr val="tx1"/>
            </a:solidFill>
            <a:miter lim="800000"/>
            <a:headEnd/>
            <a:tailEnd/>
          </a:ln>
        </p:spPr>
      </p:pic>
      <p:sp>
        <p:nvSpPr>
          <p:cNvPr id="149508" name="Rectangle 4"/>
          <p:cNvSpPr>
            <a:spLocks noChangeArrowheads="1"/>
          </p:cNvSpPr>
          <p:nvPr/>
        </p:nvSpPr>
        <p:spPr bwMode="auto">
          <a:xfrm>
            <a:off x="1143000" y="1066800"/>
            <a:ext cx="32766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Coop. Agr. Santa Cruz</a:t>
            </a:r>
            <a:r>
              <a:rPr lang="es-ES_tradnl" sz="1400" i="1">
                <a:solidFill>
                  <a:schemeClr val="tx1"/>
                </a:solidFill>
                <a:effectLst>
                  <a:outerShdw blurRad="38100" dist="38100" dir="2700000" algn="tl">
                    <a:srgbClr val="DDDDDD"/>
                  </a:outerShdw>
                </a:effectLst>
                <a:latin typeface="Verdana" pitchFamily="-112" charset="0"/>
              </a:rPr>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Alpera Albacete</a:t>
            </a:r>
            <a:r>
              <a:rPr lang="es-ES_tradnl" sz="1400" i="1">
                <a:solidFill>
                  <a:schemeClr val="tx1"/>
                </a:solidFill>
                <a:effectLst>
                  <a:outerShdw blurRad="38100" dist="38100" dir="2700000" algn="tl">
                    <a:srgbClr val="DDDDDD"/>
                  </a:outerShdw>
                </a:effectLst>
                <a:latin typeface="Verdana" pitchFamily="-112" charset="0"/>
              </a:rPr>
              <a:t> </a:t>
            </a:r>
            <a:r>
              <a:rPr lang="es-ES_tradnl" sz="1200" i="1">
                <a:solidFill>
                  <a:schemeClr val="tx1"/>
                </a:solidFill>
                <a:effectLst>
                  <a:outerShdw blurRad="38100" dist="38100" dir="2700000" algn="tl">
                    <a:srgbClr val="DDDDDD"/>
                  </a:outerShdw>
                </a:effectLst>
                <a:latin typeface="Verdana" pitchFamily="-112" charset="0"/>
              </a:rPr>
              <a:t> (Castilla- La Mancha)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 15 de 200.000 lt.</a:t>
            </a:r>
            <a:endParaRPr lang="es-ES" sz="1600">
              <a:solidFill>
                <a:schemeClr val="tx1"/>
              </a:solidFill>
              <a:latin typeface="Verdana" pitchFamily="-112" charset="0"/>
            </a:endParaRPr>
          </a:p>
        </p:txBody>
      </p:sp>
      <p:sp>
        <p:nvSpPr>
          <p:cNvPr id="149509" name="Rectangle 5"/>
          <p:cNvSpPr>
            <a:spLocks noChangeArrowheads="1"/>
          </p:cNvSpPr>
          <p:nvPr/>
        </p:nvSpPr>
        <p:spPr bwMode="auto">
          <a:xfrm>
            <a:off x="4648200" y="4572000"/>
            <a:ext cx="27432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Coop. Agr. Fuensalida</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Toledo (Castilla-La Mancha)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 5 de 165.000 lt.</a:t>
            </a:r>
            <a:endParaRPr lang="es-ES" sz="1600">
              <a:solidFill>
                <a:schemeClr val="tx1"/>
              </a:solidFill>
              <a:latin typeface="Verdana" pitchFamily="-112"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6738" name="Picture 2" descr="\\Ganimede-xadnfn\documenti\Ganimede Server\FOTO E TESTI SPAGNA\FOTO\ISTALLAZIONI Ganimede\Foto scariche x email\Inagroga.JPG"/>
          <p:cNvPicPr>
            <a:picLocks noChangeAspect="1" noChangeArrowheads="1"/>
          </p:cNvPicPr>
          <p:nvPr/>
        </p:nvPicPr>
        <p:blipFill>
          <a:blip r:embed="rId3"/>
          <a:srcRect/>
          <a:stretch>
            <a:fillRect/>
          </a:stretch>
        </p:blipFill>
        <p:spPr bwMode="auto">
          <a:xfrm>
            <a:off x="4537075" y="19050"/>
            <a:ext cx="4616450" cy="3460750"/>
          </a:xfrm>
          <a:prstGeom prst="rect">
            <a:avLst/>
          </a:prstGeom>
          <a:noFill/>
          <a:ln w="19050">
            <a:solidFill>
              <a:schemeClr val="tx1"/>
            </a:solidFill>
            <a:miter lim="800000"/>
            <a:headEnd/>
            <a:tailEnd/>
          </a:ln>
        </p:spPr>
      </p:pic>
      <p:pic>
        <p:nvPicPr>
          <p:cNvPr id="116739" name="Picture 3" descr="\\Ganimede-xadnfn\documenti\Ganimede Server\FOTO E TESTI SPAGNA\FOTO\ISTALLAZIONI Ganimede\Foto scariche x email\Villamalea.JPG"/>
          <p:cNvPicPr>
            <a:picLocks noChangeAspect="1" noChangeArrowheads="1"/>
          </p:cNvPicPr>
          <p:nvPr/>
        </p:nvPicPr>
        <p:blipFill>
          <a:blip r:embed="rId4"/>
          <a:srcRect/>
          <a:stretch>
            <a:fillRect/>
          </a:stretch>
        </p:blipFill>
        <p:spPr bwMode="auto">
          <a:xfrm>
            <a:off x="19050" y="3495675"/>
            <a:ext cx="4495800" cy="3370263"/>
          </a:xfrm>
          <a:prstGeom prst="rect">
            <a:avLst/>
          </a:prstGeom>
          <a:noFill/>
          <a:ln w="19050">
            <a:solidFill>
              <a:schemeClr val="tx1"/>
            </a:solidFill>
            <a:miter lim="800000"/>
            <a:headEnd/>
            <a:tailEnd/>
          </a:ln>
        </p:spPr>
      </p:pic>
      <p:sp>
        <p:nvSpPr>
          <p:cNvPr id="151556" name="Rectangle 4"/>
          <p:cNvSpPr>
            <a:spLocks noChangeArrowheads="1"/>
          </p:cNvSpPr>
          <p:nvPr/>
        </p:nvSpPr>
        <p:spPr bwMode="auto">
          <a:xfrm>
            <a:off x="4648200" y="4953000"/>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Coop. Agr. San Antonio Abad</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Villamalea Albacete (La Mancha)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n.4 de 165.000 lt.</a:t>
            </a:r>
            <a:endParaRPr lang="es-ES" sz="1600">
              <a:solidFill>
                <a:schemeClr val="tx1"/>
              </a:solidFill>
              <a:latin typeface="Verdana" pitchFamily="-112" charset="0"/>
            </a:endParaRPr>
          </a:p>
        </p:txBody>
      </p:sp>
      <p:sp>
        <p:nvSpPr>
          <p:cNvPr id="151557" name="Rectangle 5"/>
          <p:cNvSpPr>
            <a:spLocks noChangeArrowheads="1"/>
          </p:cNvSpPr>
          <p:nvPr/>
        </p:nvSpPr>
        <p:spPr bwMode="auto">
          <a:xfrm>
            <a:off x="1447800" y="1143000"/>
            <a:ext cx="2752725"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Inagroga S.A.T. 2485</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Los Santos de Maimona (Badajoz)</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n.6 de 100.000 lt.</a:t>
            </a:r>
            <a:endParaRPr lang="es-ES" sz="1600">
              <a:solidFill>
                <a:schemeClr val="tx1"/>
              </a:solidFill>
              <a:latin typeface="Verdana" pitchFamily="-112"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0162" name="Rectangle 2"/>
          <p:cNvSpPr>
            <a:spLocks noChangeArrowheads="1"/>
          </p:cNvSpPr>
          <p:nvPr/>
        </p:nvSpPr>
        <p:spPr bwMode="auto">
          <a:xfrm>
            <a:off x="914400" y="5791200"/>
            <a:ext cx="5562600" cy="6858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dirty="0">
                <a:solidFill>
                  <a:schemeClr val="tx1"/>
                </a:solidFill>
                <a:effectLst>
                  <a:outerShdw blurRad="38100" dist="38100" dir="2700000" algn="tl">
                    <a:srgbClr val="DDDDDD"/>
                  </a:outerShdw>
                </a:effectLst>
                <a:latin typeface="Verdana" pitchFamily="-112" charset="0"/>
              </a:rPr>
              <a:t>Bodegas </a:t>
            </a:r>
            <a:r>
              <a:rPr lang="es-ES_tradnl" sz="1600" b="1" i="1" dirty="0" err="1">
                <a:solidFill>
                  <a:schemeClr val="tx1"/>
                </a:solidFill>
                <a:effectLst>
                  <a:outerShdw blurRad="38100" dist="38100" dir="2700000" algn="tl">
                    <a:srgbClr val="DDDDDD"/>
                  </a:outerShdw>
                </a:effectLst>
                <a:latin typeface="Verdana" pitchFamily="-112" charset="0"/>
              </a:rPr>
              <a:t>Stratvs</a:t>
            </a:r>
            <a:r>
              <a:rPr lang="es-ES_tradnl" sz="1400" i="1" dirty="0">
                <a:solidFill>
                  <a:schemeClr val="tx1"/>
                </a:solidFill>
                <a:effectLst>
                  <a:outerShdw blurRad="38100" dist="38100" dir="2700000" algn="tl">
                    <a:srgbClr val="DDDDDD"/>
                  </a:outerShdw>
                </a:effectLst>
                <a:latin typeface="Verdana" pitchFamily="-112" charset="0"/>
              </a:rPr>
              <a:t> </a:t>
            </a:r>
            <a:br>
              <a:rPr lang="es-ES_tradnl" sz="1400" i="1" dirty="0">
                <a:solidFill>
                  <a:schemeClr val="tx1"/>
                </a:solidFill>
                <a:effectLst>
                  <a:outerShdw blurRad="38100" dist="38100" dir="2700000" algn="tl">
                    <a:srgbClr val="DDDDDD"/>
                  </a:outerShdw>
                </a:effectLst>
                <a:latin typeface="Verdana" pitchFamily="-112" charset="0"/>
              </a:rPr>
            </a:br>
            <a:r>
              <a:rPr lang="es-ES_tradnl" sz="1200" i="1" dirty="0">
                <a:solidFill>
                  <a:schemeClr val="tx1"/>
                </a:solidFill>
                <a:effectLst>
                  <a:outerShdw blurRad="38100" dist="38100" dir="2700000" algn="tl">
                    <a:srgbClr val="DDDDDD"/>
                  </a:outerShdw>
                </a:effectLst>
                <a:latin typeface="Verdana" pitchFamily="-112" charset="0"/>
              </a:rPr>
              <a:t>La </a:t>
            </a:r>
            <a:r>
              <a:rPr lang="es-ES_tradnl" sz="1200" i="1" dirty="0" err="1">
                <a:solidFill>
                  <a:schemeClr val="tx1"/>
                </a:solidFill>
                <a:effectLst>
                  <a:outerShdw blurRad="38100" dist="38100" dir="2700000" algn="tl">
                    <a:srgbClr val="DDDDDD"/>
                  </a:outerShdw>
                </a:effectLst>
                <a:latin typeface="Verdana" pitchFamily="-112" charset="0"/>
              </a:rPr>
              <a:t>Geria</a:t>
            </a:r>
            <a:r>
              <a:rPr lang="es-ES_tradnl" sz="1200" i="1" dirty="0">
                <a:solidFill>
                  <a:schemeClr val="tx1"/>
                </a:solidFill>
                <a:effectLst>
                  <a:outerShdw blurRad="38100" dist="38100" dir="2700000" algn="tl">
                    <a:srgbClr val="DDDDDD"/>
                  </a:outerShdw>
                </a:effectLst>
                <a:latin typeface="Verdana" pitchFamily="-112" charset="0"/>
              </a:rPr>
              <a:t>- Lanzarote </a:t>
            </a:r>
            <a:r>
              <a:rPr lang="es-ES_tradnl" sz="1200" i="1" dirty="0" err="1">
                <a:solidFill>
                  <a:schemeClr val="tx1"/>
                </a:solidFill>
                <a:effectLst>
                  <a:outerShdw blurRad="38100" dist="38100" dir="2700000" algn="tl">
                    <a:srgbClr val="DDDDDD"/>
                  </a:outerShdw>
                </a:effectLst>
                <a:latin typeface="Verdana" pitchFamily="-112" charset="0"/>
              </a:rPr>
              <a:t>–</a:t>
            </a:r>
            <a:r>
              <a:rPr lang="es-ES_tradnl" sz="1200" i="1" dirty="0">
                <a:solidFill>
                  <a:schemeClr val="tx1"/>
                </a:solidFill>
                <a:effectLst>
                  <a:outerShdw blurRad="38100" dist="38100" dir="2700000" algn="tl">
                    <a:srgbClr val="DDDDDD"/>
                  </a:outerShdw>
                </a:effectLst>
                <a:latin typeface="Verdana" pitchFamily="-112" charset="0"/>
              </a:rPr>
              <a:t> Islas Canarias </a:t>
            </a:r>
            <a:r>
              <a:rPr lang="es-ES_tradnl" sz="1200" i="1" dirty="0" err="1">
                <a:solidFill>
                  <a:schemeClr val="tx1"/>
                </a:solidFill>
                <a:effectLst>
                  <a:outerShdw blurRad="38100" dist="38100" dir="2700000" algn="tl">
                    <a:srgbClr val="DDDDDD"/>
                  </a:outerShdw>
                </a:effectLst>
                <a:latin typeface="Verdana" pitchFamily="-112" charset="0"/>
              </a:rPr>
              <a:t>–</a:t>
            </a:r>
            <a:r>
              <a:rPr lang="es-ES_tradnl" sz="1200" i="1" dirty="0">
                <a:solidFill>
                  <a:schemeClr val="tx1"/>
                </a:solidFill>
                <a:effectLst>
                  <a:outerShdw blurRad="38100" dist="38100" dir="2700000" algn="tl">
                    <a:srgbClr val="DDDDDD"/>
                  </a:outerShdw>
                </a:effectLst>
                <a:latin typeface="Verdana" pitchFamily="-112" charset="0"/>
              </a:rPr>
              <a:t> ESPAGNE</a:t>
            </a:r>
          </a:p>
          <a:p>
            <a:pPr algn="ctr" eaLnBrk="1" hangingPunct="1">
              <a:defRPr/>
            </a:pPr>
            <a:r>
              <a:rPr lang="es-ES_tradnl" sz="1200" i="1" dirty="0" err="1">
                <a:solidFill>
                  <a:schemeClr val="tx1"/>
                </a:solidFill>
                <a:effectLst>
                  <a:outerShdw blurRad="38100" dist="38100" dir="2700000" algn="tl">
                    <a:srgbClr val="DDDDDD"/>
                  </a:outerShdw>
                </a:effectLst>
                <a:latin typeface="Verdana" pitchFamily="-112" charset="0"/>
              </a:rPr>
              <a:t>n</a:t>
            </a:r>
            <a:r>
              <a:rPr lang="es-ES_tradnl" sz="1200" i="1" dirty="0">
                <a:solidFill>
                  <a:schemeClr val="tx1"/>
                </a:solidFill>
                <a:effectLst>
                  <a:outerShdw blurRad="38100" dist="38100" dir="2700000" algn="tl">
                    <a:srgbClr val="DDDDDD"/>
                  </a:outerShdw>
                </a:effectLst>
                <a:latin typeface="Verdana" pitchFamily="-112" charset="0"/>
              </a:rPr>
              <a:t>.3 </a:t>
            </a:r>
            <a:r>
              <a:rPr lang="es-ES_tradnl" sz="1200" i="1" dirty="0" err="1">
                <a:solidFill>
                  <a:schemeClr val="tx1"/>
                </a:solidFill>
                <a:effectLst>
                  <a:outerShdw blurRad="38100" dist="38100" dir="2700000" algn="tl">
                    <a:srgbClr val="DDDDDD"/>
                  </a:outerShdw>
                </a:effectLst>
                <a:latin typeface="Verdana" pitchFamily="-112" charset="0"/>
              </a:rPr>
              <a:t>–</a:t>
            </a:r>
            <a:r>
              <a:rPr lang="es-ES_tradnl" sz="1200" i="1" dirty="0">
                <a:solidFill>
                  <a:schemeClr val="tx1"/>
                </a:solidFill>
                <a:effectLst>
                  <a:outerShdw blurRad="38100" dist="38100" dir="2700000" algn="tl">
                    <a:srgbClr val="DDDDDD"/>
                  </a:outerShdw>
                </a:effectLst>
                <a:latin typeface="Verdana" pitchFamily="-112" charset="0"/>
              </a:rPr>
              <a:t> 1.500 </a:t>
            </a:r>
            <a:r>
              <a:rPr lang="es-ES_tradnl" sz="1200" i="1" dirty="0" err="1">
                <a:solidFill>
                  <a:schemeClr val="tx1"/>
                </a:solidFill>
                <a:effectLst>
                  <a:outerShdw blurRad="38100" dist="38100" dir="2700000" algn="tl">
                    <a:srgbClr val="DDDDDD"/>
                  </a:outerShdw>
                </a:effectLst>
                <a:latin typeface="Verdana" pitchFamily="-112" charset="0"/>
              </a:rPr>
              <a:t>Lt</a:t>
            </a:r>
            <a:r>
              <a:rPr lang="es-ES_tradnl" sz="1200" i="1" dirty="0">
                <a:solidFill>
                  <a:schemeClr val="tx1"/>
                </a:solidFill>
                <a:effectLst>
                  <a:outerShdw blurRad="38100" dist="38100" dir="2700000" algn="tl">
                    <a:srgbClr val="DDDDDD"/>
                  </a:outerShdw>
                </a:effectLst>
                <a:latin typeface="Verdana" pitchFamily="-112" charset="0"/>
              </a:rPr>
              <a:t>.; </a:t>
            </a:r>
            <a:r>
              <a:rPr lang="es-ES_tradnl" sz="1200" i="1" dirty="0" err="1">
                <a:solidFill>
                  <a:schemeClr val="tx1"/>
                </a:solidFill>
                <a:effectLst>
                  <a:outerShdw blurRad="38100" dist="38100" dir="2700000" algn="tl">
                    <a:srgbClr val="DDDDDD"/>
                  </a:outerShdw>
                </a:effectLst>
                <a:latin typeface="Verdana" pitchFamily="-112" charset="0"/>
              </a:rPr>
              <a:t>n</a:t>
            </a:r>
            <a:r>
              <a:rPr lang="es-ES_tradnl" sz="1200" i="1" dirty="0">
                <a:solidFill>
                  <a:schemeClr val="tx1"/>
                </a:solidFill>
                <a:effectLst>
                  <a:outerShdw blurRad="38100" dist="38100" dir="2700000" algn="tl">
                    <a:srgbClr val="DDDDDD"/>
                  </a:outerShdw>
                </a:effectLst>
                <a:latin typeface="Verdana" pitchFamily="-112" charset="0"/>
              </a:rPr>
              <a:t>.1 </a:t>
            </a:r>
            <a:r>
              <a:rPr lang="es-ES_tradnl" sz="1200" i="1" dirty="0" err="1">
                <a:solidFill>
                  <a:schemeClr val="tx1"/>
                </a:solidFill>
                <a:effectLst>
                  <a:outerShdw blurRad="38100" dist="38100" dir="2700000" algn="tl">
                    <a:srgbClr val="DDDDDD"/>
                  </a:outerShdw>
                </a:effectLst>
                <a:latin typeface="Verdana" pitchFamily="-112" charset="0"/>
              </a:rPr>
              <a:t>–</a:t>
            </a:r>
            <a:r>
              <a:rPr lang="es-ES_tradnl" sz="1200" i="1" dirty="0">
                <a:solidFill>
                  <a:schemeClr val="tx1"/>
                </a:solidFill>
                <a:effectLst>
                  <a:outerShdw blurRad="38100" dist="38100" dir="2700000" algn="tl">
                    <a:srgbClr val="DDDDDD"/>
                  </a:outerShdw>
                </a:effectLst>
                <a:latin typeface="Verdana" pitchFamily="-112" charset="0"/>
              </a:rPr>
              <a:t> 3.000 </a:t>
            </a:r>
            <a:r>
              <a:rPr lang="es-ES_tradnl" sz="1200" i="1" dirty="0" err="1">
                <a:solidFill>
                  <a:schemeClr val="tx1"/>
                </a:solidFill>
                <a:effectLst>
                  <a:outerShdw blurRad="38100" dist="38100" dir="2700000" algn="tl">
                    <a:srgbClr val="DDDDDD"/>
                  </a:outerShdw>
                </a:effectLst>
                <a:latin typeface="Verdana" pitchFamily="-112" charset="0"/>
              </a:rPr>
              <a:t>Lt</a:t>
            </a:r>
            <a:r>
              <a:rPr lang="es-ES_tradnl" sz="1200" i="1" dirty="0">
                <a:solidFill>
                  <a:schemeClr val="tx1"/>
                </a:solidFill>
                <a:effectLst>
                  <a:outerShdw blurRad="38100" dist="38100" dir="2700000" algn="tl">
                    <a:srgbClr val="DDDDDD"/>
                  </a:outerShdw>
                </a:effectLst>
                <a:latin typeface="Verdana" pitchFamily="-112" charset="0"/>
              </a:rPr>
              <a:t>.; </a:t>
            </a:r>
            <a:r>
              <a:rPr lang="es-ES_tradnl" sz="1200" i="1" dirty="0" err="1">
                <a:solidFill>
                  <a:schemeClr val="tx1"/>
                </a:solidFill>
                <a:effectLst>
                  <a:outerShdw blurRad="38100" dist="38100" dir="2700000" algn="tl">
                    <a:srgbClr val="DDDDDD"/>
                  </a:outerShdw>
                </a:effectLst>
                <a:latin typeface="Verdana" pitchFamily="-112" charset="0"/>
              </a:rPr>
              <a:t>n</a:t>
            </a:r>
            <a:r>
              <a:rPr lang="es-ES_tradnl" sz="1200" i="1" dirty="0">
                <a:solidFill>
                  <a:schemeClr val="tx1"/>
                </a:solidFill>
                <a:effectLst>
                  <a:outerShdw blurRad="38100" dist="38100" dir="2700000" algn="tl">
                    <a:srgbClr val="DDDDDD"/>
                  </a:outerShdw>
                </a:effectLst>
                <a:latin typeface="Verdana" pitchFamily="-112" charset="0"/>
              </a:rPr>
              <a:t>.5 </a:t>
            </a:r>
            <a:r>
              <a:rPr lang="es-ES_tradnl" sz="1200" i="1" dirty="0" err="1">
                <a:solidFill>
                  <a:schemeClr val="tx1"/>
                </a:solidFill>
                <a:effectLst>
                  <a:outerShdw blurRad="38100" dist="38100" dir="2700000" algn="tl">
                    <a:srgbClr val="DDDDDD"/>
                  </a:outerShdw>
                </a:effectLst>
                <a:latin typeface="Verdana" pitchFamily="-112" charset="0"/>
              </a:rPr>
              <a:t>–</a:t>
            </a:r>
            <a:r>
              <a:rPr lang="es-ES_tradnl" sz="1200" i="1" dirty="0">
                <a:solidFill>
                  <a:schemeClr val="tx1"/>
                </a:solidFill>
                <a:effectLst>
                  <a:outerShdw blurRad="38100" dist="38100" dir="2700000" algn="tl">
                    <a:srgbClr val="DDDDDD"/>
                  </a:outerShdw>
                </a:effectLst>
                <a:latin typeface="Verdana" pitchFamily="-112" charset="0"/>
              </a:rPr>
              <a:t> 11.000 </a:t>
            </a:r>
            <a:r>
              <a:rPr lang="es-ES_tradnl" sz="1200" i="1" dirty="0" err="1">
                <a:solidFill>
                  <a:schemeClr val="tx1"/>
                </a:solidFill>
                <a:effectLst>
                  <a:outerShdw blurRad="38100" dist="38100" dir="2700000" algn="tl">
                    <a:srgbClr val="DDDDDD"/>
                  </a:outerShdw>
                </a:effectLst>
                <a:latin typeface="Verdana" pitchFamily="-112" charset="0"/>
              </a:rPr>
              <a:t>Lt</a:t>
            </a:r>
            <a:r>
              <a:rPr lang="es-ES_tradnl" sz="1200" i="1" dirty="0">
                <a:solidFill>
                  <a:schemeClr val="tx1"/>
                </a:solidFill>
                <a:effectLst>
                  <a:outerShdw blurRad="38100" dist="38100" dir="2700000" algn="tl">
                    <a:srgbClr val="DDDDDD"/>
                  </a:outerShdw>
                </a:effectLst>
                <a:latin typeface="Verdana" pitchFamily="-112" charset="0"/>
              </a:rPr>
              <a:t>.; </a:t>
            </a:r>
            <a:r>
              <a:rPr lang="es-ES_tradnl" sz="1200" i="1" dirty="0" err="1">
                <a:solidFill>
                  <a:schemeClr val="tx1"/>
                </a:solidFill>
                <a:effectLst>
                  <a:outerShdw blurRad="38100" dist="38100" dir="2700000" algn="tl">
                    <a:srgbClr val="DDDDDD"/>
                  </a:outerShdw>
                </a:effectLst>
                <a:latin typeface="Verdana" pitchFamily="-112" charset="0"/>
              </a:rPr>
              <a:t>n</a:t>
            </a:r>
            <a:r>
              <a:rPr lang="es-ES_tradnl" sz="1200" i="1" dirty="0">
                <a:solidFill>
                  <a:schemeClr val="tx1"/>
                </a:solidFill>
                <a:effectLst>
                  <a:outerShdw blurRad="38100" dist="38100" dir="2700000" algn="tl">
                    <a:srgbClr val="DDDDDD"/>
                  </a:outerShdw>
                </a:effectLst>
                <a:latin typeface="Verdana" pitchFamily="-112" charset="0"/>
              </a:rPr>
              <a:t>.18 </a:t>
            </a:r>
            <a:r>
              <a:rPr lang="es-ES_tradnl" sz="1200" i="1" dirty="0" err="1">
                <a:solidFill>
                  <a:schemeClr val="tx1"/>
                </a:solidFill>
                <a:effectLst>
                  <a:outerShdw blurRad="38100" dist="38100" dir="2700000" algn="tl">
                    <a:srgbClr val="DDDDDD"/>
                  </a:outerShdw>
                </a:effectLst>
                <a:latin typeface="Verdana" pitchFamily="-112" charset="0"/>
              </a:rPr>
              <a:t>–</a:t>
            </a:r>
            <a:r>
              <a:rPr lang="es-ES_tradnl" sz="1200" i="1" dirty="0">
                <a:solidFill>
                  <a:schemeClr val="tx1"/>
                </a:solidFill>
                <a:effectLst>
                  <a:outerShdw blurRad="38100" dist="38100" dir="2700000" algn="tl">
                    <a:srgbClr val="DDDDDD"/>
                  </a:outerShdw>
                </a:effectLst>
                <a:latin typeface="Verdana" pitchFamily="-112" charset="0"/>
              </a:rPr>
              <a:t> 15.000 </a:t>
            </a:r>
            <a:r>
              <a:rPr lang="es-ES_tradnl" sz="1200" i="1" dirty="0" err="1">
                <a:solidFill>
                  <a:schemeClr val="tx1"/>
                </a:solidFill>
                <a:effectLst>
                  <a:outerShdw blurRad="38100" dist="38100" dir="2700000" algn="tl">
                    <a:srgbClr val="DDDDDD"/>
                  </a:outerShdw>
                </a:effectLst>
                <a:latin typeface="Verdana" pitchFamily="-112" charset="0"/>
              </a:rPr>
              <a:t>Lt</a:t>
            </a:r>
            <a:r>
              <a:rPr lang="es-ES_tradnl" sz="1200" i="1" dirty="0">
                <a:solidFill>
                  <a:schemeClr val="tx1"/>
                </a:solidFill>
                <a:effectLst>
                  <a:outerShdw blurRad="38100" dist="38100" dir="2700000" algn="tl">
                    <a:srgbClr val="DDDDDD"/>
                  </a:outerShdw>
                </a:effectLst>
                <a:latin typeface="Verdana" pitchFamily="-112" charset="0"/>
              </a:rPr>
              <a:t>.</a:t>
            </a:r>
            <a:endParaRPr lang="es-ES" sz="1600" dirty="0">
              <a:solidFill>
                <a:schemeClr val="tx1"/>
              </a:solidFill>
              <a:latin typeface="Verdana" pitchFamily="-112" charset="0"/>
            </a:endParaRPr>
          </a:p>
        </p:txBody>
      </p:sp>
      <p:pic>
        <p:nvPicPr>
          <p:cNvPr id="118787" name="Picture 4" descr="C:\Documents and Settings\Utente\Desktop\Interior bodega.jpg"/>
          <p:cNvPicPr>
            <a:picLocks noChangeAspect="1" noChangeArrowheads="1"/>
          </p:cNvPicPr>
          <p:nvPr/>
        </p:nvPicPr>
        <p:blipFill>
          <a:blip r:embed="rId3"/>
          <a:srcRect/>
          <a:stretch>
            <a:fillRect/>
          </a:stretch>
        </p:blipFill>
        <p:spPr bwMode="auto">
          <a:xfrm>
            <a:off x="762000" y="1262063"/>
            <a:ext cx="6172200" cy="4260850"/>
          </a:xfrm>
          <a:prstGeom prst="rect">
            <a:avLst/>
          </a:prstGeom>
          <a:noFill/>
          <a:ln w="12700">
            <a:solidFill>
              <a:schemeClr val="tx1"/>
            </a:solid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6" name="Rectangle 4"/>
          <p:cNvSpPr>
            <a:spLocks noChangeArrowheads="1"/>
          </p:cNvSpPr>
          <p:nvPr/>
        </p:nvSpPr>
        <p:spPr bwMode="auto">
          <a:xfrm>
            <a:off x="5219700" y="4508500"/>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 sz="1600" b="1" i="1">
                <a:latin typeface="Arial" pitchFamily="-112" charset="0"/>
                <a:ea typeface="Arial" pitchFamily="-112" charset="0"/>
                <a:cs typeface="Arial" pitchFamily="-112" charset="0"/>
              </a:rPr>
              <a:t>Coop. Agr. Reguengos Monsaraz (CARMIM) Reguengos de Monsaraz </a:t>
            </a:r>
            <a:endParaRPr lang="es-ES_tradnl" sz="1600" b="1" i="1">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defRPr/>
            </a:pPr>
            <a:r>
              <a:rPr lang="es-ES_tradnl" sz="1600" b="1" i="1">
                <a:effectLst>
                  <a:outerShdw blurRad="38100" dist="38100" dir="2700000" algn="tl">
                    <a:srgbClr val="DDDDDD"/>
                  </a:outerShdw>
                </a:effectLst>
                <a:latin typeface="Arial" pitchFamily="-112" charset="0"/>
                <a:ea typeface="Arial" pitchFamily="-112" charset="0"/>
                <a:cs typeface="Arial" pitchFamily="-112" charset="0"/>
              </a:rPr>
              <a:t>Portugal</a:t>
            </a:r>
          </a:p>
          <a:p>
            <a:pPr algn="ctr" eaLnBrk="1" hangingPunct="1">
              <a:buFontTx/>
              <a:buAutoNum type="arabicPlain" startAt="2008"/>
              <a:defRPr/>
            </a:pPr>
            <a:r>
              <a:rPr lang="es-ES_tradnl" sz="1400" i="1">
                <a:effectLst>
                  <a:outerShdw blurRad="38100" dist="38100" dir="2700000" algn="tl">
                    <a:srgbClr val="DDDDDD"/>
                  </a:outerShdw>
                </a:effectLst>
                <a:latin typeface="Verdana" pitchFamily="-112" charset="0"/>
              </a:rPr>
              <a:t>  n. 1 Ganimede de 90.000 lt</a:t>
            </a:r>
          </a:p>
          <a:p>
            <a:pPr algn="ctr" eaLnBrk="1" hangingPunct="1">
              <a:defRPr/>
            </a:pPr>
            <a:r>
              <a:rPr lang="es-ES_tradnl" sz="1400" i="1">
                <a:effectLst>
                  <a:outerShdw blurRad="38100" dist="38100" dir="2700000" algn="tl">
                    <a:srgbClr val="DDDDDD"/>
                  </a:outerShdw>
                </a:effectLst>
                <a:latin typeface="Verdana" pitchFamily="-112" charset="0"/>
              </a:rPr>
              <a:t>2010  n.  5 Ganimede de 150.000 lt.</a:t>
            </a:r>
            <a:endParaRPr lang="es-ES" sz="1800">
              <a:latin typeface="Verdana" pitchFamily="-112" charset="0"/>
            </a:endParaRPr>
          </a:p>
        </p:txBody>
      </p:sp>
      <p:sp>
        <p:nvSpPr>
          <p:cNvPr id="151557" name="Rectangle 5"/>
          <p:cNvSpPr>
            <a:spLocks noChangeArrowheads="1"/>
          </p:cNvSpPr>
          <p:nvPr/>
        </p:nvSpPr>
        <p:spPr bwMode="auto">
          <a:xfrm>
            <a:off x="395288" y="5526088"/>
            <a:ext cx="3805237"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it-IT" sz="1600" b="1" i="1">
                <a:latin typeface="Arial" pitchFamily="-112" charset="0"/>
                <a:ea typeface="Arial" pitchFamily="-112" charset="0"/>
                <a:cs typeface="Arial" pitchFamily="-112" charset="0"/>
              </a:rPr>
              <a:t>Casa Agricola </a:t>
            </a:r>
          </a:p>
          <a:p>
            <a:pPr algn="ctr" eaLnBrk="1" hangingPunct="1">
              <a:defRPr/>
            </a:pPr>
            <a:r>
              <a:rPr lang="it-IT" sz="1600" b="1" i="1">
                <a:latin typeface="Arial" pitchFamily="-112" charset="0"/>
                <a:ea typeface="Arial" pitchFamily="-112" charset="0"/>
                <a:cs typeface="Arial" pitchFamily="-112" charset="0"/>
              </a:rPr>
              <a:t>Ermelinda Freitas      Palmela </a:t>
            </a:r>
            <a:r>
              <a:rPr lang="it-IT" sz="1600" b="1" i="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b="1" i="1">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defRPr/>
            </a:pPr>
            <a:r>
              <a:rPr lang="es-ES_tradnl" sz="1600" i="1">
                <a:effectLst>
                  <a:outerShdw blurRad="38100" dist="38100" dir="2700000" algn="tl">
                    <a:srgbClr val="DDDDDD"/>
                  </a:outerShdw>
                </a:effectLst>
                <a:latin typeface="Verdana" pitchFamily="-112" charset="0"/>
              </a:rPr>
              <a:t>2003 n. 2 Ganimede de 25.000 lt</a:t>
            </a:r>
          </a:p>
          <a:p>
            <a:pPr algn="ctr" eaLnBrk="1" hangingPunct="1">
              <a:defRPr/>
            </a:pPr>
            <a:r>
              <a:rPr lang="es-ES_tradnl" sz="1600" i="1">
                <a:effectLst>
                  <a:outerShdw blurRad="38100" dist="38100" dir="2700000" algn="tl">
                    <a:srgbClr val="DDDDDD"/>
                  </a:outerShdw>
                </a:effectLst>
                <a:latin typeface="Verdana" pitchFamily="-112" charset="0"/>
              </a:rPr>
              <a:t>2008 n. 14 Ganimede de 60.000 lt</a:t>
            </a:r>
            <a:endParaRPr lang="es-ES" sz="1600">
              <a:latin typeface="Verdana" pitchFamily="-112" charset="0"/>
            </a:endParaRPr>
          </a:p>
        </p:txBody>
      </p:sp>
      <p:pic>
        <p:nvPicPr>
          <p:cNvPr id="120836" name="Immagine 1"/>
          <p:cNvPicPr>
            <a:picLocks noChangeAspect="1"/>
          </p:cNvPicPr>
          <p:nvPr/>
        </p:nvPicPr>
        <p:blipFill>
          <a:blip r:embed="rId3"/>
          <a:srcRect/>
          <a:stretch>
            <a:fillRect/>
          </a:stretch>
        </p:blipFill>
        <p:spPr bwMode="auto">
          <a:xfrm>
            <a:off x="4859338" y="1268413"/>
            <a:ext cx="4129087" cy="3097212"/>
          </a:xfrm>
          <a:prstGeom prst="rect">
            <a:avLst/>
          </a:prstGeom>
          <a:noFill/>
          <a:ln w="9525">
            <a:noFill/>
            <a:miter lim="800000"/>
            <a:headEnd/>
            <a:tailEnd/>
          </a:ln>
        </p:spPr>
      </p:pic>
      <p:pic>
        <p:nvPicPr>
          <p:cNvPr id="120837" name="Immagine 2"/>
          <p:cNvPicPr>
            <a:picLocks noChangeAspect="1"/>
          </p:cNvPicPr>
          <p:nvPr/>
        </p:nvPicPr>
        <p:blipFill>
          <a:blip r:embed="rId4"/>
          <a:srcRect/>
          <a:stretch>
            <a:fillRect/>
          </a:stretch>
        </p:blipFill>
        <p:spPr bwMode="auto">
          <a:xfrm>
            <a:off x="965200" y="947738"/>
            <a:ext cx="3319463" cy="442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6" name="Rectangle 4"/>
          <p:cNvSpPr>
            <a:spLocks noChangeArrowheads="1"/>
          </p:cNvSpPr>
          <p:nvPr/>
        </p:nvSpPr>
        <p:spPr bwMode="auto">
          <a:xfrm>
            <a:off x="5219700" y="4662488"/>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 sz="1800" b="1" i="1">
                <a:latin typeface="Arial" pitchFamily="-112" charset="0"/>
                <a:ea typeface="Arial" pitchFamily="-112" charset="0"/>
                <a:cs typeface="Arial" pitchFamily="-112" charset="0"/>
              </a:rPr>
              <a:t>Adega Cooperativa</a:t>
            </a:r>
          </a:p>
          <a:p>
            <a:pPr algn="ctr" eaLnBrk="1" hangingPunct="1">
              <a:defRPr/>
            </a:pPr>
            <a:r>
              <a:rPr lang="es-ES" sz="1800" b="1" i="1">
                <a:latin typeface="Arial" pitchFamily="-112" charset="0"/>
                <a:ea typeface="Arial" pitchFamily="-112" charset="0"/>
                <a:cs typeface="Arial" pitchFamily="-112" charset="0"/>
              </a:rPr>
              <a:t>de REDONDO </a:t>
            </a:r>
            <a:endParaRPr lang="es-ES_tradnl" sz="1800" b="1" i="1">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defRPr/>
            </a:pPr>
            <a:r>
              <a:rPr lang="es-ES_tradnl" sz="1800" b="1" i="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i="1">
              <a:effectLst>
                <a:outerShdw blurRad="38100" dist="38100" dir="2700000" algn="tl">
                  <a:srgbClr val="DDDDDD"/>
                </a:outerShdw>
              </a:effectLst>
              <a:latin typeface="Verdana" pitchFamily="-112" charset="0"/>
            </a:endParaRPr>
          </a:p>
          <a:p>
            <a:pPr algn="ctr" eaLnBrk="1" hangingPunct="1">
              <a:buFontTx/>
              <a:buAutoNum type="arabicPlain" startAt="2010"/>
              <a:defRPr/>
            </a:pPr>
            <a:r>
              <a:rPr lang="es-ES_tradnl" sz="1400" i="1">
                <a:effectLst>
                  <a:outerShdw blurRad="38100" dist="38100" dir="2700000" algn="tl">
                    <a:srgbClr val="DDDDDD"/>
                  </a:outerShdw>
                </a:effectLst>
                <a:latin typeface="Verdana" pitchFamily="-112" charset="0"/>
              </a:rPr>
              <a:t>  n.  1  Ganimede de 150.000 lt.</a:t>
            </a:r>
          </a:p>
          <a:p>
            <a:pPr algn="ctr" eaLnBrk="1" hangingPunct="1">
              <a:buFontTx/>
              <a:buAutoNum type="arabicPlain" startAt="2010"/>
              <a:defRPr/>
            </a:pPr>
            <a:r>
              <a:rPr lang="es-ES_tradnl" sz="1400" i="1">
                <a:effectLst>
                  <a:outerShdw blurRad="38100" dist="38100" dir="2700000" algn="tl">
                    <a:srgbClr val="DDDDDD"/>
                  </a:outerShdw>
                </a:effectLst>
                <a:latin typeface="Verdana" pitchFamily="-112" charset="0"/>
              </a:rPr>
              <a:t>  n. 9 Ganimede de 150.000 lt.</a:t>
            </a:r>
            <a:endParaRPr lang="es-ES" sz="1800">
              <a:latin typeface="Verdana" pitchFamily="-112" charset="0"/>
            </a:endParaRPr>
          </a:p>
        </p:txBody>
      </p:sp>
      <p:sp>
        <p:nvSpPr>
          <p:cNvPr id="151557" name="Rectangle 5"/>
          <p:cNvSpPr>
            <a:spLocks noChangeArrowheads="1"/>
          </p:cNvSpPr>
          <p:nvPr/>
        </p:nvSpPr>
        <p:spPr bwMode="auto">
          <a:xfrm>
            <a:off x="395288" y="5381625"/>
            <a:ext cx="3805237" cy="1143000"/>
          </a:xfrm>
          <a:prstGeom prst="rect">
            <a:avLst/>
          </a:prstGeom>
          <a:noFill/>
          <a:ln>
            <a:noFill/>
          </a:ln>
          <a:effectLst/>
          <a:extLst>
            <a:ext uri="{909E8E84-426E-40DD-AFC4-6F175D3DCCD1}"/>
            <a:ext uri="{91240B29-F687-4F45-9708-019B960494DF}"/>
            <a:ext uri="{AF507438-7753-43E0-B8FC-AC1667EBCBE1}"/>
          </a:extLst>
        </p:spPr>
        <p:txBody>
          <a:bodyPr anchor="ctr"/>
          <a:lstStyle/>
          <a:p>
            <a:pPr algn="ctr" eaLnBrk="1" hangingPunct="1">
              <a:defRPr/>
            </a:pPr>
            <a:endParaRPr lang="it-IT" sz="1600" b="1" i="1" dirty="0">
              <a:latin typeface="Arial" pitchFamily="34" charset="0"/>
              <a:cs typeface="Arial" pitchFamily="34" charset="0"/>
            </a:endParaRPr>
          </a:p>
          <a:p>
            <a:pPr marL="0" lvl="1" algn="ctr" eaLnBrk="1" hangingPunct="1">
              <a:defRPr/>
            </a:pPr>
            <a:r>
              <a:rPr lang="en-GB" sz="1800" b="1" i="1" dirty="0" err="1">
                <a:latin typeface="Arial" pitchFamily="34" charset="0"/>
                <a:cs typeface="Arial" pitchFamily="34" charset="0"/>
              </a:rPr>
              <a:t>Cooperativa</a:t>
            </a:r>
            <a:r>
              <a:rPr lang="en-GB" sz="1800" b="1" i="1" dirty="0">
                <a:latin typeface="Arial" pitchFamily="34" charset="0"/>
                <a:cs typeface="Arial" pitchFamily="34" charset="0"/>
              </a:rPr>
              <a:t> Agricola Santo Isidro </a:t>
            </a:r>
            <a:r>
              <a:rPr lang="en-GB" sz="1800" b="1" i="1" dirty="0" err="1">
                <a:latin typeface="Arial" pitchFamily="34" charset="0"/>
                <a:cs typeface="Arial" pitchFamily="34" charset="0"/>
              </a:rPr>
              <a:t>Pegoes</a:t>
            </a:r>
            <a:endParaRPr lang="it-IT" sz="1800" dirty="0">
              <a:latin typeface="Arial" pitchFamily="34" charset="0"/>
              <a:cs typeface="Arial" pitchFamily="34" charset="0"/>
            </a:endParaRPr>
          </a:p>
          <a:p>
            <a:pPr algn="ctr" eaLnBrk="1" hangingPunct="1">
              <a:defRPr/>
            </a:pPr>
            <a:r>
              <a:rPr lang="it-IT" sz="1600" b="1" i="1" dirty="0">
                <a:effectLst>
                  <a:outerShdw blurRad="38100" dist="38100" dir="2700000" algn="tl">
                    <a:srgbClr val="C0C0C0"/>
                  </a:outerShdw>
                </a:effectLst>
                <a:latin typeface="Arial" pitchFamily="34" charset="0"/>
                <a:cs typeface="Arial" pitchFamily="34" charset="0"/>
              </a:rPr>
              <a:t>Portugal</a:t>
            </a:r>
            <a:endParaRPr lang="es-ES_tradnl" sz="1600" b="1" i="1" dirty="0">
              <a:effectLst>
                <a:outerShdw blurRad="38100" dist="38100" dir="2700000" algn="tl">
                  <a:srgbClr val="C0C0C0"/>
                </a:outerShdw>
              </a:effectLst>
              <a:latin typeface="Arial" pitchFamily="34" charset="0"/>
              <a:cs typeface="Arial" pitchFamily="34" charset="0"/>
            </a:endParaRPr>
          </a:p>
          <a:p>
            <a:pPr algn="ctr" eaLnBrk="1" hangingPunct="1">
              <a:defRPr/>
            </a:pPr>
            <a:r>
              <a:rPr lang="es-ES_tradnl" sz="1600" i="1" dirty="0">
                <a:effectLst>
                  <a:outerShdw blurRad="38100" dist="38100" dir="2700000" algn="tl">
                    <a:srgbClr val="C0C0C0"/>
                  </a:outerShdw>
                </a:effectLst>
                <a:latin typeface="Verdana" pitchFamily="34" charset="0"/>
              </a:rPr>
              <a:t>2010 n. 12 Ganimede de 61.000 lt</a:t>
            </a:r>
          </a:p>
        </p:txBody>
      </p:sp>
      <p:pic>
        <p:nvPicPr>
          <p:cNvPr id="122884" name="Immagine 1"/>
          <p:cNvPicPr>
            <a:picLocks noChangeAspect="1"/>
          </p:cNvPicPr>
          <p:nvPr/>
        </p:nvPicPr>
        <p:blipFill>
          <a:blip r:embed="rId3"/>
          <a:srcRect/>
          <a:stretch>
            <a:fillRect/>
          </a:stretch>
        </p:blipFill>
        <p:spPr bwMode="auto">
          <a:xfrm>
            <a:off x="684213" y="1052513"/>
            <a:ext cx="3263900" cy="4352925"/>
          </a:xfrm>
          <a:prstGeom prst="rect">
            <a:avLst/>
          </a:prstGeom>
          <a:noFill/>
          <a:ln w="9525">
            <a:noFill/>
            <a:miter lim="800000"/>
            <a:headEnd/>
            <a:tailEnd/>
          </a:ln>
        </p:spPr>
      </p:pic>
      <p:pic>
        <p:nvPicPr>
          <p:cNvPr id="122885" name="Immagine 2"/>
          <p:cNvPicPr>
            <a:picLocks noChangeAspect="1"/>
          </p:cNvPicPr>
          <p:nvPr/>
        </p:nvPicPr>
        <p:blipFill>
          <a:blip r:embed="rId4"/>
          <a:srcRect/>
          <a:stretch>
            <a:fillRect/>
          </a:stretch>
        </p:blipFill>
        <p:spPr bwMode="auto">
          <a:xfrm>
            <a:off x="4419600" y="1052513"/>
            <a:ext cx="4545013" cy="3408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6" name="Rectangle 4"/>
          <p:cNvSpPr>
            <a:spLocks noChangeArrowheads="1"/>
          </p:cNvSpPr>
          <p:nvPr/>
        </p:nvSpPr>
        <p:spPr bwMode="auto">
          <a:xfrm>
            <a:off x="5219700" y="4662488"/>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 sz="1800" b="1" i="1">
                <a:latin typeface="Arial" pitchFamily="-112" charset="0"/>
                <a:ea typeface="Arial" pitchFamily="-112" charset="0"/>
                <a:cs typeface="Arial" pitchFamily="-112" charset="0"/>
              </a:rPr>
              <a:t>Adega Cooperativa</a:t>
            </a:r>
          </a:p>
          <a:p>
            <a:pPr algn="ctr" eaLnBrk="1" hangingPunct="1">
              <a:defRPr/>
            </a:pPr>
            <a:r>
              <a:rPr lang="es-ES" sz="1800" b="1" i="1">
                <a:latin typeface="Arial" pitchFamily="-112" charset="0"/>
                <a:ea typeface="Arial" pitchFamily="-112" charset="0"/>
                <a:cs typeface="Arial" pitchFamily="-112" charset="0"/>
              </a:rPr>
              <a:t>de B O R B A </a:t>
            </a:r>
            <a:endParaRPr lang="es-ES_tradnl" sz="1800" b="1" i="1">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defRPr/>
            </a:pPr>
            <a:r>
              <a:rPr lang="es-ES_tradnl" sz="1800" b="1" i="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i="1">
              <a:effectLst>
                <a:outerShdw blurRad="38100" dist="38100" dir="2700000" algn="tl">
                  <a:srgbClr val="DDDDDD"/>
                </a:outerShdw>
              </a:effectLst>
              <a:latin typeface="Verdana" pitchFamily="-112" charset="0"/>
            </a:endParaRPr>
          </a:p>
          <a:p>
            <a:pPr algn="ctr" eaLnBrk="1" hangingPunct="1">
              <a:buFontTx/>
              <a:buAutoNum type="arabicPlain" startAt="2010"/>
              <a:defRPr/>
            </a:pPr>
            <a:r>
              <a:rPr lang="es-ES_tradnl" sz="1400" i="1">
                <a:effectLst>
                  <a:outerShdw blurRad="38100" dist="38100" dir="2700000" algn="tl">
                    <a:srgbClr val="DDDDDD"/>
                  </a:outerShdw>
                </a:effectLst>
                <a:latin typeface="Verdana" pitchFamily="-112" charset="0"/>
              </a:rPr>
              <a:t>  n.  1  Ganimede de 50.000 lt.</a:t>
            </a:r>
          </a:p>
          <a:p>
            <a:pPr algn="ctr" eaLnBrk="1" hangingPunct="1">
              <a:buFontTx/>
              <a:buAutoNum type="arabicPlain" startAt="2010"/>
              <a:defRPr/>
            </a:pPr>
            <a:r>
              <a:rPr lang="es-ES_tradnl" sz="1400" i="1">
                <a:effectLst>
                  <a:outerShdw blurRad="38100" dist="38100" dir="2700000" algn="tl">
                    <a:srgbClr val="DDDDDD"/>
                  </a:outerShdw>
                </a:effectLst>
                <a:latin typeface="Verdana" pitchFamily="-112" charset="0"/>
              </a:rPr>
              <a:t>  n. 27 Ganimede de 50.000 lt.</a:t>
            </a:r>
            <a:endParaRPr lang="es-ES" sz="1800">
              <a:latin typeface="Verdana" pitchFamily="-112" charset="0"/>
            </a:endParaRPr>
          </a:p>
        </p:txBody>
      </p:sp>
      <p:sp>
        <p:nvSpPr>
          <p:cNvPr id="151557" name="Rectangle 5"/>
          <p:cNvSpPr>
            <a:spLocks noChangeArrowheads="1"/>
          </p:cNvSpPr>
          <p:nvPr/>
        </p:nvSpPr>
        <p:spPr bwMode="auto">
          <a:xfrm>
            <a:off x="395288" y="4868863"/>
            <a:ext cx="3944937"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endParaRPr lang="it-IT" sz="1600" b="1" i="1">
              <a:latin typeface="Arial" pitchFamily="-112" charset="0"/>
              <a:ea typeface="Arial" pitchFamily="-112" charset="0"/>
              <a:cs typeface="Arial" pitchFamily="-112" charset="0"/>
            </a:endParaRPr>
          </a:p>
          <a:p>
            <a:pPr marL="0" lvl="1" algn="ctr" eaLnBrk="1" hangingPunct="1">
              <a:defRPr/>
            </a:pPr>
            <a:r>
              <a:rPr lang="en-GB" sz="1800" b="1" i="1">
                <a:latin typeface="Arial" pitchFamily="-112" charset="0"/>
                <a:ea typeface="Arial" pitchFamily="-112" charset="0"/>
                <a:cs typeface="Arial" pitchFamily="-112" charset="0"/>
              </a:rPr>
              <a:t>Adega Cooperativa de Vidigueira</a:t>
            </a:r>
            <a:endParaRPr lang="it-IT" sz="1800">
              <a:latin typeface="Arial" pitchFamily="-112" charset="0"/>
              <a:ea typeface="Arial" pitchFamily="-112" charset="0"/>
              <a:cs typeface="Arial" pitchFamily="-112" charset="0"/>
            </a:endParaRPr>
          </a:p>
          <a:p>
            <a:pPr algn="ctr" eaLnBrk="1" hangingPunct="1">
              <a:defRPr/>
            </a:pPr>
            <a:r>
              <a:rPr lang="it-IT" sz="1600" b="1" i="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b="1" i="1">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defRPr/>
            </a:pPr>
            <a:r>
              <a:rPr lang="es-ES_tradnl" sz="1600" i="1">
                <a:effectLst>
                  <a:outerShdw blurRad="38100" dist="38100" dir="2700000" algn="tl">
                    <a:srgbClr val="DDDDDD"/>
                  </a:outerShdw>
                </a:effectLst>
                <a:latin typeface="Verdana" pitchFamily="-112" charset="0"/>
              </a:rPr>
              <a:t>2010 n. 1 Ganimede de 50.000 lt a prueba</a:t>
            </a:r>
          </a:p>
          <a:p>
            <a:pPr algn="ctr" eaLnBrk="1" hangingPunct="1">
              <a:defRPr/>
            </a:pPr>
            <a:endParaRPr lang="es-ES_tradnl" sz="1600" i="1">
              <a:effectLst>
                <a:outerShdw blurRad="38100" dist="38100" dir="2700000" algn="tl">
                  <a:srgbClr val="DDDDDD"/>
                </a:outerShdw>
              </a:effectLst>
              <a:latin typeface="Verdana" pitchFamily="-112" charset="0"/>
            </a:endParaRPr>
          </a:p>
          <a:p>
            <a:pPr algn="ctr" eaLnBrk="1" hangingPunct="1">
              <a:buFontTx/>
              <a:buAutoNum type="arabicPlain" startAt="2011"/>
              <a:defRPr/>
            </a:pPr>
            <a:r>
              <a:rPr lang="es-ES_tradnl" sz="1600" i="1">
                <a:effectLst>
                  <a:outerShdw blurRad="38100" dist="38100" dir="2700000" algn="tl">
                    <a:srgbClr val="DDDDDD"/>
                  </a:outerShdw>
                </a:effectLst>
                <a:latin typeface="Verdana" pitchFamily="-112" charset="0"/>
              </a:rPr>
              <a:t>  n. 6 Ganimede de 100.000 lt.</a:t>
            </a:r>
          </a:p>
          <a:p>
            <a:pPr algn="ctr" eaLnBrk="1" hangingPunct="1">
              <a:buFontTx/>
              <a:buAutoNum type="arabicPlain" startAt="2011"/>
              <a:defRPr/>
            </a:pPr>
            <a:endParaRPr lang="es-ES_tradnl" sz="1600" i="1">
              <a:effectLst>
                <a:outerShdw blurRad="38100" dist="38100" dir="2700000" algn="tl">
                  <a:srgbClr val="DDDDDD"/>
                </a:outerShdw>
              </a:effectLst>
              <a:latin typeface="Verdana" pitchFamily="-112" charset="0"/>
            </a:endParaRPr>
          </a:p>
        </p:txBody>
      </p:sp>
      <p:pic>
        <p:nvPicPr>
          <p:cNvPr id="124932" name="Picture 2" descr="C:\Users\Utente\Desktop\DESK IBMT42\FOTO\2010\PORTOGALLO 09.10\COOP. VIDIGUEIRA\IMG_8316.JPG"/>
          <p:cNvPicPr>
            <a:picLocks noChangeAspect="1" noChangeArrowheads="1"/>
          </p:cNvPicPr>
          <p:nvPr/>
        </p:nvPicPr>
        <p:blipFill>
          <a:blip r:embed="rId3"/>
          <a:srcRect/>
          <a:stretch>
            <a:fillRect/>
          </a:stretch>
        </p:blipFill>
        <p:spPr bwMode="auto">
          <a:xfrm>
            <a:off x="395288" y="1628775"/>
            <a:ext cx="3944937" cy="2959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6978"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03CC2C9F-5261-B94A-8EF8-41D3DAE8CB9E}" type="slidenum">
              <a:rPr lang="it-IT" sz="1000" b="1">
                <a:solidFill>
                  <a:srgbClr val="80060D"/>
                </a:solidFill>
                <a:latin typeface="Verdana" pitchFamily="-112" charset="0"/>
              </a:rPr>
              <a:pPr>
                <a:spcBef>
                  <a:spcPct val="50000"/>
                </a:spcBef>
              </a:pPr>
              <a:t>56</a:t>
            </a:fld>
            <a:endParaRPr lang="it-IT" sz="1200" b="1">
              <a:solidFill>
                <a:srgbClr val="80060D"/>
              </a:solidFill>
              <a:latin typeface="Verdana" pitchFamily="-112" charset="0"/>
            </a:endParaRPr>
          </a:p>
        </p:txBody>
      </p:sp>
      <p:sp>
        <p:nvSpPr>
          <p:cNvPr id="155651" name="Rectangle 3"/>
          <p:cNvSpPr>
            <a:spLocks noChangeArrowheads="1"/>
          </p:cNvSpPr>
          <p:nvPr/>
        </p:nvSpPr>
        <p:spPr bwMode="auto">
          <a:xfrm>
            <a:off x="2501900" y="5638800"/>
            <a:ext cx="3733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Le Rive di Bonato Gino</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Negrisia (Veneto) ITALIE</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 6 de 40.000 lt. </a:t>
            </a:r>
          </a:p>
          <a:p>
            <a:pPr algn="ctr" eaLnBrk="1" hangingPunct="1">
              <a:defRPr/>
            </a:pPr>
            <a:r>
              <a:rPr lang="es-ES_tradnl" sz="1600">
                <a:solidFill>
                  <a:schemeClr val="tx1"/>
                </a:solidFill>
                <a:latin typeface="Verdana" pitchFamily="-112" charset="0"/>
              </a:rPr>
              <a:t>n. 2 de 15.000 lt.</a:t>
            </a:r>
            <a:endParaRPr lang="es-ES" sz="1600">
              <a:solidFill>
                <a:schemeClr val="tx1"/>
              </a:solidFill>
              <a:latin typeface="Verdana" pitchFamily="-112" charset="0"/>
            </a:endParaRPr>
          </a:p>
        </p:txBody>
      </p:sp>
      <p:pic>
        <p:nvPicPr>
          <p:cNvPr id="126980" name="Picture 4" descr="C:\Documents and Settings\All Users\Documenti\Ganimede Server\DOC\Varie\BONATO2.JPG"/>
          <p:cNvPicPr>
            <a:picLocks noChangeAspect="1" noChangeArrowheads="1"/>
          </p:cNvPicPr>
          <p:nvPr/>
        </p:nvPicPr>
        <p:blipFill>
          <a:blip r:embed="rId3"/>
          <a:srcRect/>
          <a:stretch>
            <a:fillRect/>
          </a:stretch>
        </p:blipFill>
        <p:spPr bwMode="auto">
          <a:xfrm>
            <a:off x="1244600" y="1122363"/>
            <a:ext cx="6248400" cy="4554537"/>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10622279-5C2E-C94E-96B9-F499FE945817}" type="slidenum">
              <a:rPr lang="it-IT" sz="1000" b="1">
                <a:solidFill>
                  <a:srgbClr val="80060D"/>
                </a:solidFill>
                <a:latin typeface="Verdana" pitchFamily="-112" charset="0"/>
              </a:rPr>
              <a:pPr>
                <a:spcBef>
                  <a:spcPct val="50000"/>
                </a:spcBef>
              </a:pPr>
              <a:t>57</a:t>
            </a:fld>
            <a:endParaRPr lang="it-IT" sz="1200" b="1">
              <a:solidFill>
                <a:srgbClr val="80060D"/>
              </a:solidFill>
              <a:latin typeface="Verdana" pitchFamily="-112" charset="0"/>
            </a:endParaRPr>
          </a:p>
        </p:txBody>
      </p:sp>
      <p:sp>
        <p:nvSpPr>
          <p:cNvPr id="157699" name="Rectangle 3"/>
          <p:cNvSpPr>
            <a:spLocks noChangeArrowheads="1"/>
          </p:cNvSpPr>
          <p:nvPr/>
        </p:nvSpPr>
        <p:spPr bwMode="auto">
          <a:xfrm>
            <a:off x="6019800" y="2819400"/>
            <a:ext cx="2971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Agricola Mazzolada</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Lison di Portogruaro (Veneto) ITALIE</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n.8 de 26.000 lt. </a:t>
            </a:r>
            <a:endParaRPr lang="es-ES" sz="1600">
              <a:solidFill>
                <a:schemeClr val="tx1"/>
              </a:solidFill>
              <a:latin typeface="Verdana" pitchFamily="-112" charset="0"/>
            </a:endParaRPr>
          </a:p>
        </p:txBody>
      </p:sp>
      <p:pic>
        <p:nvPicPr>
          <p:cNvPr id="129028" name="Picture 4" descr="C:\Documenti\PHOTO\Altro\buttamazzol..JPG"/>
          <p:cNvPicPr>
            <a:picLocks noChangeAspect="1" noChangeArrowheads="1"/>
          </p:cNvPicPr>
          <p:nvPr/>
        </p:nvPicPr>
        <p:blipFill>
          <a:blip r:embed="rId3"/>
          <a:srcRect/>
          <a:stretch>
            <a:fillRect/>
          </a:stretch>
        </p:blipFill>
        <p:spPr bwMode="auto">
          <a:xfrm>
            <a:off x="1066800" y="484188"/>
            <a:ext cx="4621213" cy="5916612"/>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1074"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7F2407EF-E5F8-D544-A3C7-1D259A60B595}" type="slidenum">
              <a:rPr lang="it-IT" sz="1000" b="1">
                <a:solidFill>
                  <a:srgbClr val="80060D"/>
                </a:solidFill>
                <a:latin typeface="Verdana" pitchFamily="-112" charset="0"/>
              </a:rPr>
              <a:pPr>
                <a:spcBef>
                  <a:spcPct val="50000"/>
                </a:spcBef>
              </a:pPr>
              <a:t>58</a:t>
            </a:fld>
            <a:endParaRPr lang="it-IT" sz="1200" b="1">
              <a:solidFill>
                <a:srgbClr val="80060D"/>
              </a:solidFill>
              <a:latin typeface="Verdana" pitchFamily="-112" charset="0"/>
            </a:endParaRPr>
          </a:p>
        </p:txBody>
      </p:sp>
      <p:sp>
        <p:nvSpPr>
          <p:cNvPr id="159747" name="Rectangle 3"/>
          <p:cNvSpPr>
            <a:spLocks noChangeArrowheads="1"/>
          </p:cNvSpPr>
          <p:nvPr/>
        </p:nvSpPr>
        <p:spPr bwMode="auto">
          <a:xfrm>
            <a:off x="6019800" y="2819400"/>
            <a:ext cx="2971800" cy="11430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Tommasi Viticoltori</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Pedemonte di Valpolicella (Veneto) ITALIE</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n.8 de 40.000 lt.</a:t>
            </a:r>
          </a:p>
          <a:p>
            <a:pPr algn="ctr" eaLnBrk="1" hangingPunct="1">
              <a:defRPr/>
            </a:pPr>
            <a:endParaRPr lang="es-ES" sz="1600">
              <a:solidFill>
                <a:schemeClr val="tx1"/>
              </a:solidFill>
              <a:latin typeface="Verdana" pitchFamily="-112" charset="0"/>
            </a:endParaRPr>
          </a:p>
        </p:txBody>
      </p:sp>
      <p:pic>
        <p:nvPicPr>
          <p:cNvPr id="131076" name="Picture 4" descr="C:\Documenti\PHOTO\Altro\Pwp\Tommasi.JPG"/>
          <p:cNvPicPr>
            <a:picLocks noChangeAspect="1" noChangeArrowheads="1"/>
          </p:cNvPicPr>
          <p:nvPr/>
        </p:nvPicPr>
        <p:blipFill>
          <a:blip r:embed="rId3"/>
          <a:srcRect/>
          <a:stretch>
            <a:fillRect/>
          </a:stretch>
        </p:blipFill>
        <p:spPr bwMode="auto">
          <a:xfrm>
            <a:off x="1439863" y="304800"/>
            <a:ext cx="3970337" cy="6248400"/>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22"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7107D98F-5756-464B-848D-528527A66CED}" type="slidenum">
              <a:rPr lang="it-IT" sz="1000" b="1">
                <a:solidFill>
                  <a:srgbClr val="80060D"/>
                </a:solidFill>
                <a:latin typeface="Verdana" pitchFamily="-112" charset="0"/>
              </a:rPr>
              <a:pPr>
                <a:spcBef>
                  <a:spcPct val="50000"/>
                </a:spcBef>
              </a:pPr>
              <a:t>59</a:t>
            </a:fld>
            <a:endParaRPr lang="it-IT" sz="1200" b="1">
              <a:solidFill>
                <a:srgbClr val="80060D"/>
              </a:solidFill>
              <a:latin typeface="Verdana" pitchFamily="-112" charset="0"/>
            </a:endParaRPr>
          </a:p>
        </p:txBody>
      </p:sp>
      <p:sp>
        <p:nvSpPr>
          <p:cNvPr id="163843" name="Rectangle 3"/>
          <p:cNvSpPr>
            <a:spLocks noChangeArrowheads="1"/>
          </p:cNvSpPr>
          <p:nvPr/>
        </p:nvSpPr>
        <p:spPr bwMode="auto">
          <a:xfrm>
            <a:off x="2438400" y="5867400"/>
            <a:ext cx="3505200" cy="8382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Fattoria dei Barbi </a:t>
            </a:r>
          </a:p>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di Stefano Cinelli Colombini</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 </a:t>
            </a:r>
            <a:r>
              <a:rPr lang="es-ES_tradnl" sz="1400" b="1">
                <a:solidFill>
                  <a:schemeClr val="tx1"/>
                </a:solidFill>
                <a:effectLst>
                  <a:outerShdw blurRad="38100" dist="38100" dir="2700000" algn="tl">
                    <a:srgbClr val="DDDDDD"/>
                  </a:outerShdw>
                </a:effectLst>
                <a:latin typeface="Verdana" pitchFamily="-112" charset="0"/>
              </a:rPr>
              <a:t>Montalcino (Toscana) ITALIE</a:t>
            </a:r>
            <a:endParaRPr lang="es-ES_tradnl" sz="1600">
              <a:solidFill>
                <a:schemeClr val="tx1"/>
              </a:solidFill>
              <a:latin typeface="Verdana" pitchFamily="-112" charset="0"/>
            </a:endParaRPr>
          </a:p>
          <a:p>
            <a:pPr algn="ctr" eaLnBrk="1" hangingPunct="1">
              <a:defRPr/>
            </a:pPr>
            <a:r>
              <a:rPr lang="es-ES_tradnl" sz="1600">
                <a:solidFill>
                  <a:schemeClr val="tx1"/>
                </a:solidFill>
                <a:latin typeface="Verdana" pitchFamily="-112" charset="0"/>
              </a:rPr>
              <a:t>n.9 de 26.000 lt.</a:t>
            </a:r>
          </a:p>
          <a:p>
            <a:pPr algn="ctr" eaLnBrk="1" hangingPunct="1">
              <a:defRPr/>
            </a:pPr>
            <a:endParaRPr lang="es-ES" sz="1600">
              <a:solidFill>
                <a:schemeClr val="tx1"/>
              </a:solidFill>
              <a:latin typeface="Verdana" pitchFamily="-112" charset="0"/>
            </a:endParaRPr>
          </a:p>
        </p:txBody>
      </p:sp>
      <p:pic>
        <p:nvPicPr>
          <p:cNvPr id="133124" name="Picture 7" descr="C:\Documents and Settings\Utente\Desktop\EVENTO RIOJA 2007\IMG_0140.JPG"/>
          <p:cNvPicPr>
            <a:picLocks noChangeAspect="1" noChangeArrowheads="1"/>
          </p:cNvPicPr>
          <p:nvPr/>
        </p:nvPicPr>
        <p:blipFill>
          <a:blip r:embed="rId3"/>
          <a:srcRect/>
          <a:stretch>
            <a:fillRect/>
          </a:stretch>
        </p:blipFill>
        <p:spPr bwMode="auto">
          <a:xfrm>
            <a:off x="1752600" y="1371600"/>
            <a:ext cx="5649913" cy="423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6626" name="Rectangle 1"/>
          <p:cNvSpPr>
            <a:spLocks noGrp="1" noChangeArrowheads="1"/>
          </p:cNvSpPr>
          <p:nvPr>
            <p:ph type="title"/>
          </p:nvPr>
        </p:nvSpPr>
        <p:spPr>
          <a:xfrm>
            <a:off x="6084888" y="1633538"/>
            <a:ext cx="2879725" cy="4217987"/>
          </a:xfrm>
        </p:spPr>
        <p:txBody>
          <a:bodyPr lIns="91440" tIns="45720" rIns="91440" bIns="45720" anchor="t"/>
          <a:lstStyle/>
          <a:p>
            <a:pPr algn="l">
              <a:lnSpc>
                <a:spcPts val="1250"/>
              </a:lnSpc>
              <a:buClr>
                <a:srgbClr val="797979"/>
              </a:buClr>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i="1">
                <a:solidFill>
                  <a:srgbClr val="797979"/>
                </a:solidFill>
                <a:latin typeface="Verdana" pitchFamily="-112" charset="0"/>
                <a:ea typeface="Verdana" pitchFamily="-112" charset="0"/>
                <a:cs typeface="Verdana" pitchFamily="-112" charset="0"/>
              </a:rPr>
              <a:t>Après que les raisins foulés soient introduits dans la cuve, les éléments solides (peaux et pépins) se concentrent en haut et forment le CHAPEAU DES MARCS. Au fur et à mesure que la fermentation continue, les bulles de CO</a:t>
            </a:r>
            <a:r>
              <a:rPr lang="en-GB" sz="800" b="1" i="1">
                <a:solidFill>
                  <a:srgbClr val="797979"/>
                </a:solidFill>
                <a:latin typeface="Verdana" pitchFamily="-112" charset="0"/>
                <a:ea typeface="Verdana" pitchFamily="-112" charset="0"/>
                <a:cs typeface="Verdana" pitchFamily="-112" charset="0"/>
              </a:rPr>
              <a:t>2</a:t>
            </a:r>
            <a:r>
              <a:rPr lang="en-GB" sz="1200" b="1" i="1">
                <a:solidFill>
                  <a:srgbClr val="797979"/>
                </a:solidFill>
                <a:latin typeface="Verdana" pitchFamily="-112" charset="0"/>
                <a:ea typeface="Verdana" pitchFamily="-112" charset="0"/>
                <a:cs typeface="Verdana" pitchFamily="-112" charset="0"/>
              </a:rPr>
              <a:t> qui se dégagent poussent le chapeau en haut, en le déshydratant. En même temps, la force de gravité pousse le chapeau vers le bas. Cette double force simultanée engendre le COMPACTAGE DU CHAPEAU DES MARCS. Cela représente un grand problème, que tout oenologue veut résoudre, puisque les substances colorantes, les tanins, les arômes, etc. doivent être extraits à partir des peaux.</a:t>
            </a:r>
          </a:p>
        </p:txBody>
      </p:sp>
      <p:sp>
        <p:nvSpPr>
          <p:cNvPr id="26627" name="Text Box 2"/>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2.Processus d'extraction.</a:t>
            </a:r>
          </a:p>
        </p:txBody>
      </p:sp>
      <p:sp>
        <p:nvSpPr>
          <p:cNvPr id="26628" name="Text Box 3"/>
          <p:cNvSpPr txBox="1">
            <a:spLocks noChangeArrowheads="1"/>
          </p:cNvSpPr>
          <p:nvPr/>
        </p:nvSpPr>
        <p:spPr bwMode="auto">
          <a:xfrm>
            <a:off x="536575" y="1204913"/>
            <a:ext cx="5562600" cy="325437"/>
          </a:xfrm>
          <a:prstGeom prst="rect">
            <a:avLst/>
          </a:prstGeom>
          <a:noFill/>
          <a:ln w="9525">
            <a:noFill/>
            <a:miter lim="800000"/>
            <a:headEnd/>
            <a:tailEnd/>
          </a:ln>
        </p:spPr>
        <p:txBody>
          <a:bodyPr lIns="90000" tIns="46800" rIns="90000" bIns="46800">
            <a:prstTxWarp prst="textNoShape">
              <a:avLst/>
            </a:prstTxWarp>
            <a:spAutoFit/>
          </a:bodyPr>
          <a:lstStyle/>
          <a:p>
            <a:pPr>
              <a:lnSpc>
                <a:spcPct val="50000"/>
              </a:lnSpc>
              <a:spcBef>
                <a:spcPts val="8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LE CHAPEAU DES MARCS</a:t>
            </a:r>
          </a:p>
        </p:txBody>
      </p:sp>
      <p:sp>
        <p:nvSpPr>
          <p:cNvPr id="26629" name="AutoShape 4"/>
          <p:cNvSpPr>
            <a:spLocks noChangeArrowheads="1"/>
          </p:cNvSpPr>
          <p:nvPr/>
        </p:nvSpPr>
        <p:spPr bwMode="auto">
          <a:xfrm>
            <a:off x="608013" y="1700213"/>
            <a:ext cx="69850" cy="5180012"/>
          </a:xfrm>
          <a:prstGeom prst="roundRect">
            <a:avLst>
              <a:gd name="adj" fmla="val 2269"/>
            </a:avLst>
          </a:prstGeom>
          <a:solidFill>
            <a:srgbClr val="808080"/>
          </a:solidFill>
          <a:ln w="9525">
            <a:noFill/>
            <a:round/>
            <a:headEnd/>
            <a:tailEnd/>
          </a:ln>
        </p:spPr>
        <p:txBody>
          <a:bodyPr wrap="none" anchor="ctr">
            <a:prstTxWarp prst="textNoShape">
              <a:avLst/>
            </a:prstTxWarp>
          </a:bodyPr>
          <a:lstStyle/>
          <a:p>
            <a:endParaRPr lang="it-IT"/>
          </a:p>
        </p:txBody>
      </p:sp>
      <p:sp>
        <p:nvSpPr>
          <p:cNvPr id="26630" name="AutoShape 5"/>
          <p:cNvSpPr>
            <a:spLocks noChangeArrowheads="1"/>
          </p:cNvSpPr>
          <p:nvPr/>
        </p:nvSpPr>
        <p:spPr bwMode="auto">
          <a:xfrm>
            <a:off x="5484813" y="1700213"/>
            <a:ext cx="95250" cy="5180012"/>
          </a:xfrm>
          <a:prstGeom prst="roundRect">
            <a:avLst>
              <a:gd name="adj" fmla="val 1667"/>
            </a:avLst>
          </a:prstGeom>
          <a:solidFill>
            <a:srgbClr val="808080"/>
          </a:solidFill>
          <a:ln w="9525">
            <a:noFill/>
            <a:round/>
            <a:headEnd/>
            <a:tailEnd/>
          </a:ln>
        </p:spPr>
        <p:txBody>
          <a:bodyPr wrap="none" anchor="ctr">
            <a:prstTxWarp prst="textNoShape">
              <a:avLst/>
            </a:prstTxWarp>
          </a:bodyPr>
          <a:lstStyle/>
          <a:p>
            <a:endParaRPr lang="it-IT"/>
          </a:p>
        </p:txBody>
      </p:sp>
      <p:sp>
        <p:nvSpPr>
          <p:cNvPr id="26631" name="AutoShape 6"/>
          <p:cNvSpPr>
            <a:spLocks noChangeArrowheads="1"/>
          </p:cNvSpPr>
          <p:nvPr/>
        </p:nvSpPr>
        <p:spPr bwMode="auto">
          <a:xfrm>
            <a:off x="684213" y="3500438"/>
            <a:ext cx="4800600" cy="3357562"/>
          </a:xfrm>
          <a:prstGeom prst="roundRect">
            <a:avLst>
              <a:gd name="adj" fmla="val 46"/>
            </a:avLst>
          </a:prstGeom>
          <a:solidFill>
            <a:srgbClr val="80060D">
              <a:alpha val="50980"/>
            </a:srgbClr>
          </a:solidFill>
          <a:ln w="9360">
            <a:solidFill>
              <a:srgbClr val="000000"/>
            </a:solidFill>
            <a:round/>
            <a:headEnd/>
            <a:tailEnd/>
          </a:ln>
        </p:spPr>
        <p:txBody>
          <a:bodyPr wrap="none" anchor="ctr">
            <a:prstTxWarp prst="textNoShape">
              <a:avLst/>
            </a:prstTxWarp>
          </a:bodyPr>
          <a:lstStyle/>
          <a:p>
            <a:endParaRPr lang="it-IT"/>
          </a:p>
        </p:txBody>
      </p:sp>
      <p:sp>
        <p:nvSpPr>
          <p:cNvPr id="26632" name="Oval 7"/>
          <p:cNvSpPr>
            <a:spLocks noChangeArrowheads="1"/>
          </p:cNvSpPr>
          <p:nvPr/>
        </p:nvSpPr>
        <p:spPr bwMode="auto">
          <a:xfrm>
            <a:off x="1293813" y="4840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33" name="Oval 8"/>
          <p:cNvSpPr>
            <a:spLocks noChangeArrowheads="1"/>
          </p:cNvSpPr>
          <p:nvPr/>
        </p:nvSpPr>
        <p:spPr bwMode="auto">
          <a:xfrm>
            <a:off x="4875213" y="5907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34" name="Oval 9"/>
          <p:cNvSpPr>
            <a:spLocks noChangeArrowheads="1"/>
          </p:cNvSpPr>
          <p:nvPr/>
        </p:nvSpPr>
        <p:spPr bwMode="auto">
          <a:xfrm>
            <a:off x="4037013" y="4611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35" name="Oval 10"/>
          <p:cNvSpPr>
            <a:spLocks noChangeArrowheads="1"/>
          </p:cNvSpPr>
          <p:nvPr/>
        </p:nvSpPr>
        <p:spPr bwMode="auto">
          <a:xfrm>
            <a:off x="25892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36" name="Oval 11"/>
          <p:cNvSpPr>
            <a:spLocks noChangeArrowheads="1"/>
          </p:cNvSpPr>
          <p:nvPr/>
        </p:nvSpPr>
        <p:spPr bwMode="auto">
          <a:xfrm>
            <a:off x="22844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37" name="Oval 12"/>
          <p:cNvSpPr>
            <a:spLocks noChangeArrowheads="1"/>
          </p:cNvSpPr>
          <p:nvPr/>
        </p:nvSpPr>
        <p:spPr bwMode="auto">
          <a:xfrm>
            <a:off x="19796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38" name="Oval 13"/>
          <p:cNvSpPr>
            <a:spLocks noChangeArrowheads="1"/>
          </p:cNvSpPr>
          <p:nvPr/>
        </p:nvSpPr>
        <p:spPr bwMode="auto">
          <a:xfrm>
            <a:off x="16748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39" name="Oval 14"/>
          <p:cNvSpPr>
            <a:spLocks noChangeArrowheads="1"/>
          </p:cNvSpPr>
          <p:nvPr/>
        </p:nvSpPr>
        <p:spPr bwMode="auto">
          <a:xfrm>
            <a:off x="13700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0" name="Oval 15"/>
          <p:cNvSpPr>
            <a:spLocks noChangeArrowheads="1"/>
          </p:cNvSpPr>
          <p:nvPr/>
        </p:nvSpPr>
        <p:spPr bwMode="auto">
          <a:xfrm>
            <a:off x="10652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1" name="Oval 16"/>
          <p:cNvSpPr>
            <a:spLocks noChangeArrowheads="1"/>
          </p:cNvSpPr>
          <p:nvPr/>
        </p:nvSpPr>
        <p:spPr bwMode="auto">
          <a:xfrm>
            <a:off x="7604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2" name="Oval 17"/>
          <p:cNvSpPr>
            <a:spLocks noChangeArrowheads="1"/>
          </p:cNvSpPr>
          <p:nvPr/>
        </p:nvSpPr>
        <p:spPr bwMode="auto">
          <a:xfrm>
            <a:off x="28940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3" name="Oval 18"/>
          <p:cNvSpPr>
            <a:spLocks noChangeArrowheads="1"/>
          </p:cNvSpPr>
          <p:nvPr/>
        </p:nvSpPr>
        <p:spPr bwMode="auto">
          <a:xfrm>
            <a:off x="31988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4" name="Oval 19"/>
          <p:cNvSpPr>
            <a:spLocks noChangeArrowheads="1"/>
          </p:cNvSpPr>
          <p:nvPr/>
        </p:nvSpPr>
        <p:spPr bwMode="auto">
          <a:xfrm>
            <a:off x="35036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5" name="Oval 20"/>
          <p:cNvSpPr>
            <a:spLocks noChangeArrowheads="1"/>
          </p:cNvSpPr>
          <p:nvPr/>
        </p:nvSpPr>
        <p:spPr bwMode="auto">
          <a:xfrm>
            <a:off x="38084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6" name="Oval 21"/>
          <p:cNvSpPr>
            <a:spLocks noChangeArrowheads="1"/>
          </p:cNvSpPr>
          <p:nvPr/>
        </p:nvSpPr>
        <p:spPr bwMode="auto">
          <a:xfrm>
            <a:off x="41132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7" name="Oval 22"/>
          <p:cNvSpPr>
            <a:spLocks noChangeArrowheads="1"/>
          </p:cNvSpPr>
          <p:nvPr/>
        </p:nvSpPr>
        <p:spPr bwMode="auto">
          <a:xfrm>
            <a:off x="44180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8" name="Oval 23"/>
          <p:cNvSpPr>
            <a:spLocks noChangeArrowheads="1"/>
          </p:cNvSpPr>
          <p:nvPr/>
        </p:nvSpPr>
        <p:spPr bwMode="auto">
          <a:xfrm>
            <a:off x="47228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49" name="Oval 24"/>
          <p:cNvSpPr>
            <a:spLocks noChangeArrowheads="1"/>
          </p:cNvSpPr>
          <p:nvPr/>
        </p:nvSpPr>
        <p:spPr bwMode="auto">
          <a:xfrm>
            <a:off x="5027613" y="4002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0" name="Oval 25"/>
          <p:cNvSpPr>
            <a:spLocks noChangeArrowheads="1"/>
          </p:cNvSpPr>
          <p:nvPr/>
        </p:nvSpPr>
        <p:spPr bwMode="auto">
          <a:xfrm>
            <a:off x="27416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1" name="Oval 26"/>
          <p:cNvSpPr>
            <a:spLocks noChangeArrowheads="1"/>
          </p:cNvSpPr>
          <p:nvPr/>
        </p:nvSpPr>
        <p:spPr bwMode="auto">
          <a:xfrm>
            <a:off x="24368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2" name="Oval 27"/>
          <p:cNvSpPr>
            <a:spLocks noChangeArrowheads="1"/>
          </p:cNvSpPr>
          <p:nvPr/>
        </p:nvSpPr>
        <p:spPr bwMode="auto">
          <a:xfrm>
            <a:off x="21320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3" name="Oval 28"/>
          <p:cNvSpPr>
            <a:spLocks noChangeArrowheads="1"/>
          </p:cNvSpPr>
          <p:nvPr/>
        </p:nvSpPr>
        <p:spPr bwMode="auto">
          <a:xfrm>
            <a:off x="18272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4" name="Oval 29"/>
          <p:cNvSpPr>
            <a:spLocks noChangeArrowheads="1"/>
          </p:cNvSpPr>
          <p:nvPr/>
        </p:nvSpPr>
        <p:spPr bwMode="auto">
          <a:xfrm>
            <a:off x="15224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5" name="Oval 30"/>
          <p:cNvSpPr>
            <a:spLocks noChangeArrowheads="1"/>
          </p:cNvSpPr>
          <p:nvPr/>
        </p:nvSpPr>
        <p:spPr bwMode="auto">
          <a:xfrm>
            <a:off x="12176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6" name="Oval 31"/>
          <p:cNvSpPr>
            <a:spLocks noChangeArrowheads="1"/>
          </p:cNvSpPr>
          <p:nvPr/>
        </p:nvSpPr>
        <p:spPr bwMode="auto">
          <a:xfrm>
            <a:off x="9128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7" name="Oval 32"/>
          <p:cNvSpPr>
            <a:spLocks noChangeArrowheads="1"/>
          </p:cNvSpPr>
          <p:nvPr/>
        </p:nvSpPr>
        <p:spPr bwMode="auto">
          <a:xfrm>
            <a:off x="30464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8" name="Oval 33"/>
          <p:cNvSpPr>
            <a:spLocks noChangeArrowheads="1"/>
          </p:cNvSpPr>
          <p:nvPr/>
        </p:nvSpPr>
        <p:spPr bwMode="auto">
          <a:xfrm>
            <a:off x="33512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59" name="Oval 34"/>
          <p:cNvSpPr>
            <a:spLocks noChangeArrowheads="1"/>
          </p:cNvSpPr>
          <p:nvPr/>
        </p:nvSpPr>
        <p:spPr bwMode="auto">
          <a:xfrm>
            <a:off x="36560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0" name="Oval 35"/>
          <p:cNvSpPr>
            <a:spLocks noChangeArrowheads="1"/>
          </p:cNvSpPr>
          <p:nvPr/>
        </p:nvSpPr>
        <p:spPr bwMode="auto">
          <a:xfrm>
            <a:off x="39608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1" name="Oval 36"/>
          <p:cNvSpPr>
            <a:spLocks noChangeArrowheads="1"/>
          </p:cNvSpPr>
          <p:nvPr/>
        </p:nvSpPr>
        <p:spPr bwMode="auto">
          <a:xfrm>
            <a:off x="42656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2" name="Oval 37"/>
          <p:cNvSpPr>
            <a:spLocks noChangeArrowheads="1"/>
          </p:cNvSpPr>
          <p:nvPr/>
        </p:nvSpPr>
        <p:spPr bwMode="auto">
          <a:xfrm>
            <a:off x="45704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3" name="Oval 38"/>
          <p:cNvSpPr>
            <a:spLocks noChangeArrowheads="1"/>
          </p:cNvSpPr>
          <p:nvPr/>
        </p:nvSpPr>
        <p:spPr bwMode="auto">
          <a:xfrm>
            <a:off x="48752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4" name="Oval 39"/>
          <p:cNvSpPr>
            <a:spLocks noChangeArrowheads="1"/>
          </p:cNvSpPr>
          <p:nvPr/>
        </p:nvSpPr>
        <p:spPr bwMode="auto">
          <a:xfrm>
            <a:off x="5180013" y="37734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5" name="Oval 40"/>
          <p:cNvSpPr>
            <a:spLocks noChangeArrowheads="1"/>
          </p:cNvSpPr>
          <p:nvPr/>
        </p:nvSpPr>
        <p:spPr bwMode="auto">
          <a:xfrm>
            <a:off x="25892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6" name="Oval 41"/>
          <p:cNvSpPr>
            <a:spLocks noChangeArrowheads="1"/>
          </p:cNvSpPr>
          <p:nvPr/>
        </p:nvSpPr>
        <p:spPr bwMode="auto">
          <a:xfrm>
            <a:off x="22844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7" name="Oval 42"/>
          <p:cNvSpPr>
            <a:spLocks noChangeArrowheads="1"/>
          </p:cNvSpPr>
          <p:nvPr/>
        </p:nvSpPr>
        <p:spPr bwMode="auto">
          <a:xfrm>
            <a:off x="19796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8" name="Oval 43"/>
          <p:cNvSpPr>
            <a:spLocks noChangeArrowheads="1"/>
          </p:cNvSpPr>
          <p:nvPr/>
        </p:nvSpPr>
        <p:spPr bwMode="auto">
          <a:xfrm>
            <a:off x="16748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69" name="Oval 44"/>
          <p:cNvSpPr>
            <a:spLocks noChangeArrowheads="1"/>
          </p:cNvSpPr>
          <p:nvPr/>
        </p:nvSpPr>
        <p:spPr bwMode="auto">
          <a:xfrm>
            <a:off x="13700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0" name="Oval 45"/>
          <p:cNvSpPr>
            <a:spLocks noChangeArrowheads="1"/>
          </p:cNvSpPr>
          <p:nvPr/>
        </p:nvSpPr>
        <p:spPr bwMode="auto">
          <a:xfrm>
            <a:off x="10652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1" name="Oval 46"/>
          <p:cNvSpPr>
            <a:spLocks noChangeArrowheads="1"/>
          </p:cNvSpPr>
          <p:nvPr/>
        </p:nvSpPr>
        <p:spPr bwMode="auto">
          <a:xfrm>
            <a:off x="7604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2" name="Oval 47"/>
          <p:cNvSpPr>
            <a:spLocks noChangeArrowheads="1"/>
          </p:cNvSpPr>
          <p:nvPr/>
        </p:nvSpPr>
        <p:spPr bwMode="auto">
          <a:xfrm>
            <a:off x="28940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3" name="Oval 48"/>
          <p:cNvSpPr>
            <a:spLocks noChangeArrowheads="1"/>
          </p:cNvSpPr>
          <p:nvPr/>
        </p:nvSpPr>
        <p:spPr bwMode="auto">
          <a:xfrm>
            <a:off x="31988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4" name="Oval 49"/>
          <p:cNvSpPr>
            <a:spLocks noChangeArrowheads="1"/>
          </p:cNvSpPr>
          <p:nvPr/>
        </p:nvSpPr>
        <p:spPr bwMode="auto">
          <a:xfrm>
            <a:off x="35036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5" name="Oval 50"/>
          <p:cNvSpPr>
            <a:spLocks noChangeArrowheads="1"/>
          </p:cNvSpPr>
          <p:nvPr/>
        </p:nvSpPr>
        <p:spPr bwMode="auto">
          <a:xfrm>
            <a:off x="38084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6" name="Oval 51"/>
          <p:cNvSpPr>
            <a:spLocks noChangeArrowheads="1"/>
          </p:cNvSpPr>
          <p:nvPr/>
        </p:nvSpPr>
        <p:spPr bwMode="auto">
          <a:xfrm>
            <a:off x="41132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7" name="Oval 52"/>
          <p:cNvSpPr>
            <a:spLocks noChangeArrowheads="1"/>
          </p:cNvSpPr>
          <p:nvPr/>
        </p:nvSpPr>
        <p:spPr bwMode="auto">
          <a:xfrm>
            <a:off x="44180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8" name="Oval 53"/>
          <p:cNvSpPr>
            <a:spLocks noChangeArrowheads="1"/>
          </p:cNvSpPr>
          <p:nvPr/>
        </p:nvSpPr>
        <p:spPr bwMode="auto">
          <a:xfrm>
            <a:off x="47228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79" name="Oval 54"/>
          <p:cNvSpPr>
            <a:spLocks noChangeArrowheads="1"/>
          </p:cNvSpPr>
          <p:nvPr/>
        </p:nvSpPr>
        <p:spPr bwMode="auto">
          <a:xfrm>
            <a:off x="5027613" y="35448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0" name="Oval 55"/>
          <p:cNvSpPr>
            <a:spLocks noChangeArrowheads="1"/>
          </p:cNvSpPr>
          <p:nvPr/>
        </p:nvSpPr>
        <p:spPr bwMode="auto">
          <a:xfrm>
            <a:off x="27416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1" name="Oval 56"/>
          <p:cNvSpPr>
            <a:spLocks noChangeArrowheads="1"/>
          </p:cNvSpPr>
          <p:nvPr/>
        </p:nvSpPr>
        <p:spPr bwMode="auto">
          <a:xfrm>
            <a:off x="24368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2" name="Oval 57"/>
          <p:cNvSpPr>
            <a:spLocks noChangeArrowheads="1"/>
          </p:cNvSpPr>
          <p:nvPr/>
        </p:nvSpPr>
        <p:spPr bwMode="auto">
          <a:xfrm>
            <a:off x="21320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3" name="Oval 58"/>
          <p:cNvSpPr>
            <a:spLocks noChangeArrowheads="1"/>
          </p:cNvSpPr>
          <p:nvPr/>
        </p:nvSpPr>
        <p:spPr bwMode="auto">
          <a:xfrm>
            <a:off x="18272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4" name="Oval 59"/>
          <p:cNvSpPr>
            <a:spLocks noChangeArrowheads="1"/>
          </p:cNvSpPr>
          <p:nvPr/>
        </p:nvSpPr>
        <p:spPr bwMode="auto">
          <a:xfrm>
            <a:off x="15224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5" name="Oval 60"/>
          <p:cNvSpPr>
            <a:spLocks noChangeArrowheads="1"/>
          </p:cNvSpPr>
          <p:nvPr/>
        </p:nvSpPr>
        <p:spPr bwMode="auto">
          <a:xfrm>
            <a:off x="12176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6" name="Oval 61"/>
          <p:cNvSpPr>
            <a:spLocks noChangeArrowheads="1"/>
          </p:cNvSpPr>
          <p:nvPr/>
        </p:nvSpPr>
        <p:spPr bwMode="auto">
          <a:xfrm>
            <a:off x="9128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7" name="Oval 62"/>
          <p:cNvSpPr>
            <a:spLocks noChangeArrowheads="1"/>
          </p:cNvSpPr>
          <p:nvPr/>
        </p:nvSpPr>
        <p:spPr bwMode="auto">
          <a:xfrm>
            <a:off x="30464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8" name="Oval 63"/>
          <p:cNvSpPr>
            <a:spLocks noChangeArrowheads="1"/>
          </p:cNvSpPr>
          <p:nvPr/>
        </p:nvSpPr>
        <p:spPr bwMode="auto">
          <a:xfrm>
            <a:off x="33512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89" name="Oval 64"/>
          <p:cNvSpPr>
            <a:spLocks noChangeArrowheads="1"/>
          </p:cNvSpPr>
          <p:nvPr/>
        </p:nvSpPr>
        <p:spPr bwMode="auto">
          <a:xfrm>
            <a:off x="36560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0" name="Oval 65"/>
          <p:cNvSpPr>
            <a:spLocks noChangeArrowheads="1"/>
          </p:cNvSpPr>
          <p:nvPr/>
        </p:nvSpPr>
        <p:spPr bwMode="auto">
          <a:xfrm>
            <a:off x="39608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1" name="Oval 66"/>
          <p:cNvSpPr>
            <a:spLocks noChangeArrowheads="1"/>
          </p:cNvSpPr>
          <p:nvPr/>
        </p:nvSpPr>
        <p:spPr bwMode="auto">
          <a:xfrm>
            <a:off x="42656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2" name="Oval 67"/>
          <p:cNvSpPr>
            <a:spLocks noChangeArrowheads="1"/>
          </p:cNvSpPr>
          <p:nvPr/>
        </p:nvSpPr>
        <p:spPr bwMode="auto">
          <a:xfrm>
            <a:off x="45704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3" name="Oval 68"/>
          <p:cNvSpPr>
            <a:spLocks noChangeArrowheads="1"/>
          </p:cNvSpPr>
          <p:nvPr/>
        </p:nvSpPr>
        <p:spPr bwMode="auto">
          <a:xfrm>
            <a:off x="48752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4" name="Oval 69"/>
          <p:cNvSpPr>
            <a:spLocks noChangeArrowheads="1"/>
          </p:cNvSpPr>
          <p:nvPr/>
        </p:nvSpPr>
        <p:spPr bwMode="auto">
          <a:xfrm>
            <a:off x="5180013" y="3316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5" name="Oval 70"/>
          <p:cNvSpPr>
            <a:spLocks noChangeArrowheads="1"/>
          </p:cNvSpPr>
          <p:nvPr/>
        </p:nvSpPr>
        <p:spPr bwMode="auto">
          <a:xfrm>
            <a:off x="25892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6" name="Oval 71"/>
          <p:cNvSpPr>
            <a:spLocks noChangeArrowheads="1"/>
          </p:cNvSpPr>
          <p:nvPr/>
        </p:nvSpPr>
        <p:spPr bwMode="auto">
          <a:xfrm>
            <a:off x="22844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7" name="Oval 72"/>
          <p:cNvSpPr>
            <a:spLocks noChangeArrowheads="1"/>
          </p:cNvSpPr>
          <p:nvPr/>
        </p:nvSpPr>
        <p:spPr bwMode="auto">
          <a:xfrm>
            <a:off x="19796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8" name="Oval 73"/>
          <p:cNvSpPr>
            <a:spLocks noChangeArrowheads="1"/>
          </p:cNvSpPr>
          <p:nvPr/>
        </p:nvSpPr>
        <p:spPr bwMode="auto">
          <a:xfrm>
            <a:off x="16748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699" name="Oval 74"/>
          <p:cNvSpPr>
            <a:spLocks noChangeArrowheads="1"/>
          </p:cNvSpPr>
          <p:nvPr/>
        </p:nvSpPr>
        <p:spPr bwMode="auto">
          <a:xfrm>
            <a:off x="13700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0" name="Oval 75"/>
          <p:cNvSpPr>
            <a:spLocks noChangeArrowheads="1"/>
          </p:cNvSpPr>
          <p:nvPr/>
        </p:nvSpPr>
        <p:spPr bwMode="auto">
          <a:xfrm>
            <a:off x="10652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1" name="Oval 76"/>
          <p:cNvSpPr>
            <a:spLocks noChangeArrowheads="1"/>
          </p:cNvSpPr>
          <p:nvPr/>
        </p:nvSpPr>
        <p:spPr bwMode="auto">
          <a:xfrm>
            <a:off x="7604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2" name="Oval 77"/>
          <p:cNvSpPr>
            <a:spLocks noChangeArrowheads="1"/>
          </p:cNvSpPr>
          <p:nvPr/>
        </p:nvSpPr>
        <p:spPr bwMode="auto">
          <a:xfrm>
            <a:off x="28940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3" name="Oval 78"/>
          <p:cNvSpPr>
            <a:spLocks noChangeArrowheads="1"/>
          </p:cNvSpPr>
          <p:nvPr/>
        </p:nvSpPr>
        <p:spPr bwMode="auto">
          <a:xfrm>
            <a:off x="31988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4" name="Oval 79"/>
          <p:cNvSpPr>
            <a:spLocks noChangeArrowheads="1"/>
          </p:cNvSpPr>
          <p:nvPr/>
        </p:nvSpPr>
        <p:spPr bwMode="auto">
          <a:xfrm>
            <a:off x="35036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5" name="Oval 80"/>
          <p:cNvSpPr>
            <a:spLocks noChangeArrowheads="1"/>
          </p:cNvSpPr>
          <p:nvPr/>
        </p:nvSpPr>
        <p:spPr bwMode="auto">
          <a:xfrm>
            <a:off x="38084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6" name="Oval 81"/>
          <p:cNvSpPr>
            <a:spLocks noChangeArrowheads="1"/>
          </p:cNvSpPr>
          <p:nvPr/>
        </p:nvSpPr>
        <p:spPr bwMode="auto">
          <a:xfrm>
            <a:off x="41132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7" name="Oval 82"/>
          <p:cNvSpPr>
            <a:spLocks noChangeArrowheads="1"/>
          </p:cNvSpPr>
          <p:nvPr/>
        </p:nvSpPr>
        <p:spPr bwMode="auto">
          <a:xfrm>
            <a:off x="44180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8" name="Oval 83"/>
          <p:cNvSpPr>
            <a:spLocks noChangeArrowheads="1"/>
          </p:cNvSpPr>
          <p:nvPr/>
        </p:nvSpPr>
        <p:spPr bwMode="auto">
          <a:xfrm>
            <a:off x="47228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09" name="Oval 84"/>
          <p:cNvSpPr>
            <a:spLocks noChangeArrowheads="1"/>
          </p:cNvSpPr>
          <p:nvPr/>
        </p:nvSpPr>
        <p:spPr bwMode="auto">
          <a:xfrm>
            <a:off x="5027613" y="30876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0" name="Oval 85"/>
          <p:cNvSpPr>
            <a:spLocks noChangeArrowheads="1"/>
          </p:cNvSpPr>
          <p:nvPr/>
        </p:nvSpPr>
        <p:spPr bwMode="auto">
          <a:xfrm>
            <a:off x="27416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1" name="Oval 86"/>
          <p:cNvSpPr>
            <a:spLocks noChangeArrowheads="1"/>
          </p:cNvSpPr>
          <p:nvPr/>
        </p:nvSpPr>
        <p:spPr bwMode="auto">
          <a:xfrm>
            <a:off x="24368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2" name="Oval 87"/>
          <p:cNvSpPr>
            <a:spLocks noChangeArrowheads="1"/>
          </p:cNvSpPr>
          <p:nvPr/>
        </p:nvSpPr>
        <p:spPr bwMode="auto">
          <a:xfrm>
            <a:off x="21320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3" name="Oval 88"/>
          <p:cNvSpPr>
            <a:spLocks noChangeArrowheads="1"/>
          </p:cNvSpPr>
          <p:nvPr/>
        </p:nvSpPr>
        <p:spPr bwMode="auto">
          <a:xfrm>
            <a:off x="18272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4" name="Oval 89"/>
          <p:cNvSpPr>
            <a:spLocks noChangeArrowheads="1"/>
          </p:cNvSpPr>
          <p:nvPr/>
        </p:nvSpPr>
        <p:spPr bwMode="auto">
          <a:xfrm>
            <a:off x="15224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5" name="Oval 90"/>
          <p:cNvSpPr>
            <a:spLocks noChangeArrowheads="1"/>
          </p:cNvSpPr>
          <p:nvPr/>
        </p:nvSpPr>
        <p:spPr bwMode="auto">
          <a:xfrm>
            <a:off x="12176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6" name="Oval 91"/>
          <p:cNvSpPr>
            <a:spLocks noChangeArrowheads="1"/>
          </p:cNvSpPr>
          <p:nvPr/>
        </p:nvSpPr>
        <p:spPr bwMode="auto">
          <a:xfrm>
            <a:off x="9128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7" name="Oval 92"/>
          <p:cNvSpPr>
            <a:spLocks noChangeArrowheads="1"/>
          </p:cNvSpPr>
          <p:nvPr/>
        </p:nvSpPr>
        <p:spPr bwMode="auto">
          <a:xfrm>
            <a:off x="30464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8" name="Oval 93"/>
          <p:cNvSpPr>
            <a:spLocks noChangeArrowheads="1"/>
          </p:cNvSpPr>
          <p:nvPr/>
        </p:nvSpPr>
        <p:spPr bwMode="auto">
          <a:xfrm>
            <a:off x="33512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19" name="Oval 94"/>
          <p:cNvSpPr>
            <a:spLocks noChangeArrowheads="1"/>
          </p:cNvSpPr>
          <p:nvPr/>
        </p:nvSpPr>
        <p:spPr bwMode="auto">
          <a:xfrm>
            <a:off x="36560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20" name="Oval 95"/>
          <p:cNvSpPr>
            <a:spLocks noChangeArrowheads="1"/>
          </p:cNvSpPr>
          <p:nvPr/>
        </p:nvSpPr>
        <p:spPr bwMode="auto">
          <a:xfrm>
            <a:off x="39608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21" name="Oval 96"/>
          <p:cNvSpPr>
            <a:spLocks noChangeArrowheads="1"/>
          </p:cNvSpPr>
          <p:nvPr/>
        </p:nvSpPr>
        <p:spPr bwMode="auto">
          <a:xfrm>
            <a:off x="42656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22" name="Oval 97"/>
          <p:cNvSpPr>
            <a:spLocks noChangeArrowheads="1"/>
          </p:cNvSpPr>
          <p:nvPr/>
        </p:nvSpPr>
        <p:spPr bwMode="auto">
          <a:xfrm>
            <a:off x="45704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23" name="Oval 98"/>
          <p:cNvSpPr>
            <a:spLocks noChangeArrowheads="1"/>
          </p:cNvSpPr>
          <p:nvPr/>
        </p:nvSpPr>
        <p:spPr bwMode="auto">
          <a:xfrm>
            <a:off x="48752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24" name="Oval 99"/>
          <p:cNvSpPr>
            <a:spLocks noChangeArrowheads="1"/>
          </p:cNvSpPr>
          <p:nvPr/>
        </p:nvSpPr>
        <p:spPr bwMode="auto">
          <a:xfrm>
            <a:off x="5180013" y="29352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25" name="Oval 100"/>
          <p:cNvSpPr>
            <a:spLocks noChangeArrowheads="1"/>
          </p:cNvSpPr>
          <p:nvPr/>
        </p:nvSpPr>
        <p:spPr bwMode="auto">
          <a:xfrm>
            <a:off x="2589213" y="5526088"/>
            <a:ext cx="304800" cy="384175"/>
          </a:xfrm>
          <a:prstGeom prst="ellipse">
            <a:avLst/>
          </a:pr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26" name="Oval 101"/>
          <p:cNvSpPr>
            <a:spLocks noChangeArrowheads="1"/>
          </p:cNvSpPr>
          <p:nvPr/>
        </p:nvSpPr>
        <p:spPr bwMode="auto">
          <a:xfrm>
            <a:off x="2360613" y="47640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27" name="Oval 102"/>
          <p:cNvSpPr>
            <a:spLocks noChangeArrowheads="1"/>
          </p:cNvSpPr>
          <p:nvPr/>
        </p:nvSpPr>
        <p:spPr bwMode="auto">
          <a:xfrm>
            <a:off x="2817813" y="5754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28" name="Oval 103"/>
          <p:cNvSpPr>
            <a:spLocks noChangeArrowheads="1"/>
          </p:cNvSpPr>
          <p:nvPr/>
        </p:nvSpPr>
        <p:spPr bwMode="auto">
          <a:xfrm>
            <a:off x="3503613" y="50688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29" name="Oval 104"/>
          <p:cNvSpPr>
            <a:spLocks noChangeArrowheads="1"/>
          </p:cNvSpPr>
          <p:nvPr/>
        </p:nvSpPr>
        <p:spPr bwMode="auto">
          <a:xfrm>
            <a:off x="3122613" y="60594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0" name="Oval 105"/>
          <p:cNvSpPr>
            <a:spLocks noChangeArrowheads="1"/>
          </p:cNvSpPr>
          <p:nvPr/>
        </p:nvSpPr>
        <p:spPr bwMode="auto">
          <a:xfrm>
            <a:off x="3656013" y="5221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1" name="Oval 106"/>
          <p:cNvSpPr>
            <a:spLocks noChangeArrowheads="1"/>
          </p:cNvSpPr>
          <p:nvPr/>
        </p:nvSpPr>
        <p:spPr bwMode="auto">
          <a:xfrm>
            <a:off x="1751013" y="5602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2" name="Oval 107"/>
          <p:cNvSpPr>
            <a:spLocks noChangeArrowheads="1"/>
          </p:cNvSpPr>
          <p:nvPr/>
        </p:nvSpPr>
        <p:spPr bwMode="auto">
          <a:xfrm>
            <a:off x="4037013" y="47640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3" name="Oval 108"/>
          <p:cNvSpPr>
            <a:spLocks noChangeArrowheads="1"/>
          </p:cNvSpPr>
          <p:nvPr/>
        </p:nvSpPr>
        <p:spPr bwMode="auto">
          <a:xfrm>
            <a:off x="3351213" y="40020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4" name="Oval 109"/>
          <p:cNvSpPr>
            <a:spLocks noChangeArrowheads="1"/>
          </p:cNvSpPr>
          <p:nvPr/>
        </p:nvSpPr>
        <p:spPr bwMode="auto">
          <a:xfrm>
            <a:off x="4265613" y="4840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5" name="Oval 110"/>
          <p:cNvSpPr>
            <a:spLocks noChangeArrowheads="1"/>
          </p:cNvSpPr>
          <p:nvPr/>
        </p:nvSpPr>
        <p:spPr bwMode="auto">
          <a:xfrm>
            <a:off x="4265613" y="5602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6" name="Oval 111"/>
          <p:cNvSpPr>
            <a:spLocks noChangeArrowheads="1"/>
          </p:cNvSpPr>
          <p:nvPr/>
        </p:nvSpPr>
        <p:spPr bwMode="auto">
          <a:xfrm>
            <a:off x="4951413" y="58308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7" name="Oval 112"/>
          <p:cNvSpPr>
            <a:spLocks noChangeArrowheads="1"/>
          </p:cNvSpPr>
          <p:nvPr/>
        </p:nvSpPr>
        <p:spPr bwMode="auto">
          <a:xfrm>
            <a:off x="1370013" y="47640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38" name="AutoShape 113"/>
          <p:cNvSpPr>
            <a:spLocks noChangeArrowheads="1"/>
          </p:cNvSpPr>
          <p:nvPr/>
        </p:nvSpPr>
        <p:spPr bwMode="auto">
          <a:xfrm>
            <a:off x="22844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39" name="AutoShape 114"/>
          <p:cNvSpPr>
            <a:spLocks noChangeArrowheads="1"/>
          </p:cNvSpPr>
          <p:nvPr/>
        </p:nvSpPr>
        <p:spPr bwMode="auto">
          <a:xfrm>
            <a:off x="19796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0" name="AutoShape 115"/>
          <p:cNvSpPr>
            <a:spLocks noChangeArrowheads="1"/>
          </p:cNvSpPr>
          <p:nvPr/>
        </p:nvSpPr>
        <p:spPr bwMode="auto">
          <a:xfrm>
            <a:off x="31988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1" name="AutoShape 116"/>
          <p:cNvSpPr>
            <a:spLocks noChangeArrowheads="1"/>
          </p:cNvSpPr>
          <p:nvPr/>
        </p:nvSpPr>
        <p:spPr bwMode="auto">
          <a:xfrm>
            <a:off x="28940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2" name="AutoShape 117"/>
          <p:cNvSpPr>
            <a:spLocks noChangeArrowheads="1"/>
          </p:cNvSpPr>
          <p:nvPr/>
        </p:nvSpPr>
        <p:spPr bwMode="auto">
          <a:xfrm>
            <a:off x="2589213" y="4306888"/>
            <a:ext cx="155575" cy="287337"/>
          </a:xfrm>
          <a:prstGeom prst="upArrow">
            <a:avLst>
              <a:gd name="adj1" fmla="val 50000"/>
              <a:gd name="adj2" fmla="val 46173"/>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3" name="AutoShape 118"/>
          <p:cNvSpPr>
            <a:spLocks noChangeArrowheads="1"/>
          </p:cNvSpPr>
          <p:nvPr/>
        </p:nvSpPr>
        <p:spPr bwMode="auto">
          <a:xfrm>
            <a:off x="3503613" y="4306888"/>
            <a:ext cx="155575" cy="287337"/>
          </a:xfrm>
          <a:prstGeom prst="upArrow">
            <a:avLst>
              <a:gd name="adj1" fmla="val 50000"/>
              <a:gd name="adj2" fmla="val 46173"/>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4" name="AutoShape 119"/>
          <p:cNvSpPr>
            <a:spLocks noChangeArrowheads="1"/>
          </p:cNvSpPr>
          <p:nvPr/>
        </p:nvSpPr>
        <p:spPr bwMode="auto">
          <a:xfrm>
            <a:off x="38084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5" name="AutoShape 120"/>
          <p:cNvSpPr>
            <a:spLocks noChangeArrowheads="1"/>
          </p:cNvSpPr>
          <p:nvPr/>
        </p:nvSpPr>
        <p:spPr bwMode="auto">
          <a:xfrm>
            <a:off x="41132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6" name="AutoShape 121"/>
          <p:cNvSpPr>
            <a:spLocks noChangeArrowheads="1"/>
          </p:cNvSpPr>
          <p:nvPr/>
        </p:nvSpPr>
        <p:spPr bwMode="auto">
          <a:xfrm>
            <a:off x="1674813" y="4306888"/>
            <a:ext cx="155575" cy="287337"/>
          </a:xfrm>
          <a:prstGeom prst="upArrow">
            <a:avLst>
              <a:gd name="adj1" fmla="val 50000"/>
              <a:gd name="adj2" fmla="val 46173"/>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7" name="AutoShape 122"/>
          <p:cNvSpPr>
            <a:spLocks noChangeArrowheads="1"/>
          </p:cNvSpPr>
          <p:nvPr/>
        </p:nvSpPr>
        <p:spPr bwMode="auto">
          <a:xfrm>
            <a:off x="13700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8" name="AutoShape 123"/>
          <p:cNvSpPr>
            <a:spLocks noChangeArrowheads="1"/>
          </p:cNvSpPr>
          <p:nvPr/>
        </p:nvSpPr>
        <p:spPr bwMode="auto">
          <a:xfrm>
            <a:off x="10652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49" name="AutoShape 124"/>
          <p:cNvSpPr>
            <a:spLocks noChangeArrowheads="1"/>
          </p:cNvSpPr>
          <p:nvPr/>
        </p:nvSpPr>
        <p:spPr bwMode="auto">
          <a:xfrm>
            <a:off x="4494213" y="4306888"/>
            <a:ext cx="152400" cy="287337"/>
          </a:xfrm>
          <a:prstGeom prst="upArrow">
            <a:avLst>
              <a:gd name="adj1" fmla="val 50000"/>
              <a:gd name="adj2" fmla="val 47135"/>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50" name="AutoShape 125"/>
          <p:cNvSpPr>
            <a:spLocks noChangeArrowheads="1"/>
          </p:cNvSpPr>
          <p:nvPr/>
        </p:nvSpPr>
        <p:spPr bwMode="auto">
          <a:xfrm>
            <a:off x="4875213" y="4306888"/>
            <a:ext cx="155575" cy="287337"/>
          </a:xfrm>
          <a:prstGeom prst="upArrow">
            <a:avLst>
              <a:gd name="adj1" fmla="val 50000"/>
              <a:gd name="adj2" fmla="val 46173"/>
            </a:avLst>
          </a:prstGeom>
          <a:solidFill>
            <a:srgbClr val="F6F608"/>
          </a:solidFill>
          <a:ln w="9360">
            <a:solidFill>
              <a:srgbClr val="000000"/>
            </a:solidFill>
            <a:miter lim="800000"/>
            <a:headEnd/>
            <a:tailEnd/>
          </a:ln>
        </p:spPr>
        <p:txBody>
          <a:bodyPr wrap="none" anchor="ctr">
            <a:prstTxWarp prst="textNoShape">
              <a:avLst/>
            </a:prstTxWarp>
          </a:bodyPr>
          <a:lstStyle/>
          <a:p>
            <a:endParaRPr lang="it-IT"/>
          </a:p>
        </p:txBody>
      </p:sp>
      <p:sp>
        <p:nvSpPr>
          <p:cNvPr id="26751" name="Freeform 126"/>
          <p:cNvSpPr>
            <a:spLocks noChangeArrowheads="1"/>
          </p:cNvSpPr>
          <p:nvPr/>
        </p:nvSpPr>
        <p:spPr bwMode="auto">
          <a:xfrm>
            <a:off x="2360613" y="2706688"/>
            <a:ext cx="153987" cy="287337"/>
          </a:xfrm>
          <a:custGeom>
            <a:avLst/>
            <a:gdLst>
              <a:gd name="T0" fmla="*/ 2147483647 w 428"/>
              <a:gd name="T1" fmla="*/ 0 h 799"/>
              <a:gd name="T2" fmla="*/ 2147483647 w 428"/>
              <a:gd name="T3" fmla="*/ 2147483647 h 799"/>
              <a:gd name="T4" fmla="*/ 2147483647 w 428"/>
              <a:gd name="T5" fmla="*/ 2147483647 h 799"/>
              <a:gd name="T6" fmla="*/ 2147483647 w 428"/>
              <a:gd name="T7" fmla="*/ 2147483647 h 799"/>
              <a:gd name="T8" fmla="*/ 0 w 428"/>
              <a:gd name="T9" fmla="*/ 2147483647 h 799"/>
              <a:gd name="T10" fmla="*/ 2147483647 w 428"/>
              <a:gd name="T11" fmla="*/ 2147483647 h 799"/>
              <a:gd name="T12" fmla="*/ 2147483647 w 428"/>
              <a:gd name="T13" fmla="*/ 0 h 799"/>
              <a:gd name="T14" fmla="*/ 2147483647 w 428"/>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8"/>
              <a:gd name="T25" fmla="*/ 0 h 799"/>
              <a:gd name="T26" fmla="*/ 428 w 428"/>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8" h="799">
                <a:moveTo>
                  <a:pt x="321" y="0"/>
                </a:moveTo>
                <a:lnTo>
                  <a:pt x="321" y="599"/>
                </a:lnTo>
                <a:lnTo>
                  <a:pt x="427" y="599"/>
                </a:lnTo>
                <a:lnTo>
                  <a:pt x="214" y="798"/>
                </a:lnTo>
                <a:lnTo>
                  <a:pt x="0" y="599"/>
                </a:lnTo>
                <a:lnTo>
                  <a:pt x="107" y="599"/>
                </a:lnTo>
                <a:lnTo>
                  <a:pt x="107" y="0"/>
                </a:lnTo>
                <a:lnTo>
                  <a:pt x="321"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52" name="Freeform 127"/>
          <p:cNvSpPr>
            <a:spLocks noChangeArrowheads="1"/>
          </p:cNvSpPr>
          <p:nvPr/>
        </p:nvSpPr>
        <p:spPr bwMode="auto">
          <a:xfrm>
            <a:off x="2055813" y="2706688"/>
            <a:ext cx="152400" cy="287337"/>
          </a:xfrm>
          <a:custGeom>
            <a:avLst/>
            <a:gdLst>
              <a:gd name="T0" fmla="*/ 2147483647 w 424"/>
              <a:gd name="T1" fmla="*/ 0 h 799"/>
              <a:gd name="T2" fmla="*/ 2147483647 w 424"/>
              <a:gd name="T3" fmla="*/ 2147483647 h 799"/>
              <a:gd name="T4" fmla="*/ 2147483647 w 424"/>
              <a:gd name="T5" fmla="*/ 2147483647 h 799"/>
              <a:gd name="T6" fmla="*/ 2147483647 w 424"/>
              <a:gd name="T7" fmla="*/ 2147483647 h 799"/>
              <a:gd name="T8" fmla="*/ 0 w 424"/>
              <a:gd name="T9" fmla="*/ 2147483647 h 799"/>
              <a:gd name="T10" fmla="*/ 2147483647 w 424"/>
              <a:gd name="T11" fmla="*/ 2147483647 h 799"/>
              <a:gd name="T12" fmla="*/ 2147483647 w 424"/>
              <a:gd name="T13" fmla="*/ 0 h 799"/>
              <a:gd name="T14" fmla="*/ 2147483647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53" name="Freeform 128"/>
          <p:cNvSpPr>
            <a:spLocks noChangeArrowheads="1"/>
          </p:cNvSpPr>
          <p:nvPr/>
        </p:nvSpPr>
        <p:spPr bwMode="auto">
          <a:xfrm>
            <a:off x="3275013" y="2706688"/>
            <a:ext cx="153987" cy="287337"/>
          </a:xfrm>
          <a:custGeom>
            <a:avLst/>
            <a:gdLst>
              <a:gd name="T0" fmla="*/ 2147483647 w 428"/>
              <a:gd name="T1" fmla="*/ 0 h 799"/>
              <a:gd name="T2" fmla="*/ 2147483647 w 428"/>
              <a:gd name="T3" fmla="*/ 2147483647 h 799"/>
              <a:gd name="T4" fmla="*/ 2147483647 w 428"/>
              <a:gd name="T5" fmla="*/ 2147483647 h 799"/>
              <a:gd name="T6" fmla="*/ 2147483647 w 428"/>
              <a:gd name="T7" fmla="*/ 2147483647 h 799"/>
              <a:gd name="T8" fmla="*/ 0 w 428"/>
              <a:gd name="T9" fmla="*/ 2147483647 h 799"/>
              <a:gd name="T10" fmla="*/ 2147483647 w 428"/>
              <a:gd name="T11" fmla="*/ 2147483647 h 799"/>
              <a:gd name="T12" fmla="*/ 2147483647 w 428"/>
              <a:gd name="T13" fmla="*/ 0 h 799"/>
              <a:gd name="T14" fmla="*/ 2147483647 w 428"/>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8"/>
              <a:gd name="T25" fmla="*/ 0 h 799"/>
              <a:gd name="T26" fmla="*/ 428 w 428"/>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8" h="799">
                <a:moveTo>
                  <a:pt x="321" y="0"/>
                </a:moveTo>
                <a:lnTo>
                  <a:pt x="321" y="599"/>
                </a:lnTo>
                <a:lnTo>
                  <a:pt x="427" y="599"/>
                </a:lnTo>
                <a:lnTo>
                  <a:pt x="214" y="798"/>
                </a:lnTo>
                <a:lnTo>
                  <a:pt x="0" y="599"/>
                </a:lnTo>
                <a:lnTo>
                  <a:pt x="107" y="599"/>
                </a:lnTo>
                <a:lnTo>
                  <a:pt x="107" y="0"/>
                </a:lnTo>
                <a:lnTo>
                  <a:pt x="321"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54" name="Freeform 129"/>
          <p:cNvSpPr>
            <a:spLocks noChangeArrowheads="1"/>
          </p:cNvSpPr>
          <p:nvPr/>
        </p:nvSpPr>
        <p:spPr bwMode="auto">
          <a:xfrm>
            <a:off x="2970213" y="2706688"/>
            <a:ext cx="152400" cy="287337"/>
          </a:xfrm>
          <a:custGeom>
            <a:avLst/>
            <a:gdLst>
              <a:gd name="T0" fmla="*/ 2147483647 w 424"/>
              <a:gd name="T1" fmla="*/ 0 h 799"/>
              <a:gd name="T2" fmla="*/ 2147483647 w 424"/>
              <a:gd name="T3" fmla="*/ 2147483647 h 799"/>
              <a:gd name="T4" fmla="*/ 2147483647 w 424"/>
              <a:gd name="T5" fmla="*/ 2147483647 h 799"/>
              <a:gd name="T6" fmla="*/ 2147483647 w 424"/>
              <a:gd name="T7" fmla="*/ 2147483647 h 799"/>
              <a:gd name="T8" fmla="*/ 0 w 424"/>
              <a:gd name="T9" fmla="*/ 2147483647 h 799"/>
              <a:gd name="T10" fmla="*/ 2147483647 w 424"/>
              <a:gd name="T11" fmla="*/ 2147483647 h 799"/>
              <a:gd name="T12" fmla="*/ 2147483647 w 424"/>
              <a:gd name="T13" fmla="*/ 0 h 799"/>
              <a:gd name="T14" fmla="*/ 2147483647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55" name="Freeform 130"/>
          <p:cNvSpPr>
            <a:spLocks noChangeArrowheads="1"/>
          </p:cNvSpPr>
          <p:nvPr/>
        </p:nvSpPr>
        <p:spPr bwMode="auto">
          <a:xfrm>
            <a:off x="2665413" y="2706688"/>
            <a:ext cx="152400" cy="287337"/>
          </a:xfrm>
          <a:custGeom>
            <a:avLst/>
            <a:gdLst>
              <a:gd name="T0" fmla="*/ 2147483647 w 424"/>
              <a:gd name="T1" fmla="*/ 0 h 799"/>
              <a:gd name="T2" fmla="*/ 2147483647 w 424"/>
              <a:gd name="T3" fmla="*/ 2147483647 h 799"/>
              <a:gd name="T4" fmla="*/ 2147483647 w 424"/>
              <a:gd name="T5" fmla="*/ 2147483647 h 799"/>
              <a:gd name="T6" fmla="*/ 2147483647 w 424"/>
              <a:gd name="T7" fmla="*/ 2147483647 h 799"/>
              <a:gd name="T8" fmla="*/ 0 w 424"/>
              <a:gd name="T9" fmla="*/ 2147483647 h 799"/>
              <a:gd name="T10" fmla="*/ 2147483647 w 424"/>
              <a:gd name="T11" fmla="*/ 2147483647 h 799"/>
              <a:gd name="T12" fmla="*/ 2147483647 w 424"/>
              <a:gd name="T13" fmla="*/ 0 h 799"/>
              <a:gd name="T14" fmla="*/ 2147483647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56" name="Freeform 131"/>
          <p:cNvSpPr>
            <a:spLocks noChangeArrowheads="1"/>
          </p:cNvSpPr>
          <p:nvPr/>
        </p:nvSpPr>
        <p:spPr bwMode="auto">
          <a:xfrm>
            <a:off x="3579813" y="2706688"/>
            <a:ext cx="152400" cy="287337"/>
          </a:xfrm>
          <a:custGeom>
            <a:avLst/>
            <a:gdLst>
              <a:gd name="T0" fmla="*/ 2147483647 w 424"/>
              <a:gd name="T1" fmla="*/ 0 h 799"/>
              <a:gd name="T2" fmla="*/ 2147483647 w 424"/>
              <a:gd name="T3" fmla="*/ 2147483647 h 799"/>
              <a:gd name="T4" fmla="*/ 2147483647 w 424"/>
              <a:gd name="T5" fmla="*/ 2147483647 h 799"/>
              <a:gd name="T6" fmla="*/ 2147483647 w 424"/>
              <a:gd name="T7" fmla="*/ 2147483647 h 799"/>
              <a:gd name="T8" fmla="*/ 0 w 424"/>
              <a:gd name="T9" fmla="*/ 2147483647 h 799"/>
              <a:gd name="T10" fmla="*/ 2147483647 w 424"/>
              <a:gd name="T11" fmla="*/ 2147483647 h 799"/>
              <a:gd name="T12" fmla="*/ 2147483647 w 424"/>
              <a:gd name="T13" fmla="*/ 0 h 799"/>
              <a:gd name="T14" fmla="*/ 2147483647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57" name="Freeform 132"/>
          <p:cNvSpPr>
            <a:spLocks noChangeArrowheads="1"/>
          </p:cNvSpPr>
          <p:nvPr/>
        </p:nvSpPr>
        <p:spPr bwMode="auto">
          <a:xfrm>
            <a:off x="3884613" y="2706688"/>
            <a:ext cx="152400" cy="287337"/>
          </a:xfrm>
          <a:custGeom>
            <a:avLst/>
            <a:gdLst>
              <a:gd name="T0" fmla="*/ 2147483647 w 424"/>
              <a:gd name="T1" fmla="*/ 0 h 799"/>
              <a:gd name="T2" fmla="*/ 2147483647 w 424"/>
              <a:gd name="T3" fmla="*/ 2147483647 h 799"/>
              <a:gd name="T4" fmla="*/ 2147483647 w 424"/>
              <a:gd name="T5" fmla="*/ 2147483647 h 799"/>
              <a:gd name="T6" fmla="*/ 2147483647 w 424"/>
              <a:gd name="T7" fmla="*/ 2147483647 h 799"/>
              <a:gd name="T8" fmla="*/ 0 w 424"/>
              <a:gd name="T9" fmla="*/ 2147483647 h 799"/>
              <a:gd name="T10" fmla="*/ 2147483647 w 424"/>
              <a:gd name="T11" fmla="*/ 2147483647 h 799"/>
              <a:gd name="T12" fmla="*/ 2147483647 w 424"/>
              <a:gd name="T13" fmla="*/ 0 h 799"/>
              <a:gd name="T14" fmla="*/ 2147483647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58" name="Freeform 133"/>
          <p:cNvSpPr>
            <a:spLocks noChangeArrowheads="1"/>
          </p:cNvSpPr>
          <p:nvPr/>
        </p:nvSpPr>
        <p:spPr bwMode="auto">
          <a:xfrm>
            <a:off x="4189413" y="2706688"/>
            <a:ext cx="153987" cy="287337"/>
          </a:xfrm>
          <a:custGeom>
            <a:avLst/>
            <a:gdLst>
              <a:gd name="T0" fmla="*/ 2147483647 w 428"/>
              <a:gd name="T1" fmla="*/ 0 h 799"/>
              <a:gd name="T2" fmla="*/ 2147483647 w 428"/>
              <a:gd name="T3" fmla="*/ 2147483647 h 799"/>
              <a:gd name="T4" fmla="*/ 2147483647 w 428"/>
              <a:gd name="T5" fmla="*/ 2147483647 h 799"/>
              <a:gd name="T6" fmla="*/ 2147483647 w 428"/>
              <a:gd name="T7" fmla="*/ 2147483647 h 799"/>
              <a:gd name="T8" fmla="*/ 0 w 428"/>
              <a:gd name="T9" fmla="*/ 2147483647 h 799"/>
              <a:gd name="T10" fmla="*/ 2147483647 w 428"/>
              <a:gd name="T11" fmla="*/ 2147483647 h 799"/>
              <a:gd name="T12" fmla="*/ 2147483647 w 428"/>
              <a:gd name="T13" fmla="*/ 0 h 799"/>
              <a:gd name="T14" fmla="*/ 2147483647 w 428"/>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8"/>
              <a:gd name="T25" fmla="*/ 0 h 799"/>
              <a:gd name="T26" fmla="*/ 428 w 428"/>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8" h="799">
                <a:moveTo>
                  <a:pt x="321" y="0"/>
                </a:moveTo>
                <a:lnTo>
                  <a:pt x="321" y="599"/>
                </a:lnTo>
                <a:lnTo>
                  <a:pt x="427" y="599"/>
                </a:lnTo>
                <a:lnTo>
                  <a:pt x="214" y="798"/>
                </a:lnTo>
                <a:lnTo>
                  <a:pt x="0" y="599"/>
                </a:lnTo>
                <a:lnTo>
                  <a:pt x="107" y="599"/>
                </a:lnTo>
                <a:lnTo>
                  <a:pt x="107" y="0"/>
                </a:lnTo>
                <a:lnTo>
                  <a:pt x="321"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59" name="Freeform 134"/>
          <p:cNvSpPr>
            <a:spLocks noChangeArrowheads="1"/>
          </p:cNvSpPr>
          <p:nvPr/>
        </p:nvSpPr>
        <p:spPr bwMode="auto">
          <a:xfrm>
            <a:off x="1751013" y="2706688"/>
            <a:ext cx="152400" cy="287337"/>
          </a:xfrm>
          <a:custGeom>
            <a:avLst/>
            <a:gdLst>
              <a:gd name="T0" fmla="*/ 2147483647 w 424"/>
              <a:gd name="T1" fmla="*/ 0 h 799"/>
              <a:gd name="T2" fmla="*/ 2147483647 w 424"/>
              <a:gd name="T3" fmla="*/ 2147483647 h 799"/>
              <a:gd name="T4" fmla="*/ 2147483647 w 424"/>
              <a:gd name="T5" fmla="*/ 2147483647 h 799"/>
              <a:gd name="T6" fmla="*/ 2147483647 w 424"/>
              <a:gd name="T7" fmla="*/ 2147483647 h 799"/>
              <a:gd name="T8" fmla="*/ 0 w 424"/>
              <a:gd name="T9" fmla="*/ 2147483647 h 799"/>
              <a:gd name="T10" fmla="*/ 2147483647 w 424"/>
              <a:gd name="T11" fmla="*/ 2147483647 h 799"/>
              <a:gd name="T12" fmla="*/ 2147483647 w 424"/>
              <a:gd name="T13" fmla="*/ 0 h 799"/>
              <a:gd name="T14" fmla="*/ 2147483647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60" name="Freeform 135"/>
          <p:cNvSpPr>
            <a:spLocks noChangeArrowheads="1"/>
          </p:cNvSpPr>
          <p:nvPr/>
        </p:nvSpPr>
        <p:spPr bwMode="auto">
          <a:xfrm>
            <a:off x="1446213" y="2706688"/>
            <a:ext cx="153987" cy="287337"/>
          </a:xfrm>
          <a:custGeom>
            <a:avLst/>
            <a:gdLst>
              <a:gd name="T0" fmla="*/ 2147483647 w 428"/>
              <a:gd name="T1" fmla="*/ 0 h 799"/>
              <a:gd name="T2" fmla="*/ 2147483647 w 428"/>
              <a:gd name="T3" fmla="*/ 2147483647 h 799"/>
              <a:gd name="T4" fmla="*/ 2147483647 w 428"/>
              <a:gd name="T5" fmla="*/ 2147483647 h 799"/>
              <a:gd name="T6" fmla="*/ 2147483647 w 428"/>
              <a:gd name="T7" fmla="*/ 2147483647 h 799"/>
              <a:gd name="T8" fmla="*/ 0 w 428"/>
              <a:gd name="T9" fmla="*/ 2147483647 h 799"/>
              <a:gd name="T10" fmla="*/ 2147483647 w 428"/>
              <a:gd name="T11" fmla="*/ 2147483647 h 799"/>
              <a:gd name="T12" fmla="*/ 2147483647 w 428"/>
              <a:gd name="T13" fmla="*/ 0 h 799"/>
              <a:gd name="T14" fmla="*/ 2147483647 w 428"/>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8"/>
              <a:gd name="T25" fmla="*/ 0 h 799"/>
              <a:gd name="T26" fmla="*/ 428 w 428"/>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8" h="799">
                <a:moveTo>
                  <a:pt x="321" y="0"/>
                </a:moveTo>
                <a:lnTo>
                  <a:pt x="321" y="599"/>
                </a:lnTo>
                <a:lnTo>
                  <a:pt x="427" y="599"/>
                </a:lnTo>
                <a:lnTo>
                  <a:pt x="214" y="798"/>
                </a:lnTo>
                <a:lnTo>
                  <a:pt x="0" y="599"/>
                </a:lnTo>
                <a:lnTo>
                  <a:pt x="107" y="599"/>
                </a:lnTo>
                <a:lnTo>
                  <a:pt x="107" y="0"/>
                </a:lnTo>
                <a:lnTo>
                  <a:pt x="321"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61" name="Freeform 136"/>
          <p:cNvSpPr>
            <a:spLocks noChangeArrowheads="1"/>
          </p:cNvSpPr>
          <p:nvPr/>
        </p:nvSpPr>
        <p:spPr bwMode="auto">
          <a:xfrm>
            <a:off x="1141413" y="2706688"/>
            <a:ext cx="152400" cy="287337"/>
          </a:xfrm>
          <a:custGeom>
            <a:avLst/>
            <a:gdLst>
              <a:gd name="T0" fmla="*/ 2147483647 w 424"/>
              <a:gd name="T1" fmla="*/ 0 h 799"/>
              <a:gd name="T2" fmla="*/ 2147483647 w 424"/>
              <a:gd name="T3" fmla="*/ 2147483647 h 799"/>
              <a:gd name="T4" fmla="*/ 2147483647 w 424"/>
              <a:gd name="T5" fmla="*/ 2147483647 h 799"/>
              <a:gd name="T6" fmla="*/ 2147483647 w 424"/>
              <a:gd name="T7" fmla="*/ 2147483647 h 799"/>
              <a:gd name="T8" fmla="*/ 0 w 424"/>
              <a:gd name="T9" fmla="*/ 2147483647 h 799"/>
              <a:gd name="T10" fmla="*/ 2147483647 w 424"/>
              <a:gd name="T11" fmla="*/ 2147483647 h 799"/>
              <a:gd name="T12" fmla="*/ 2147483647 w 424"/>
              <a:gd name="T13" fmla="*/ 0 h 799"/>
              <a:gd name="T14" fmla="*/ 2147483647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62" name="Freeform 137"/>
          <p:cNvSpPr>
            <a:spLocks noChangeArrowheads="1"/>
          </p:cNvSpPr>
          <p:nvPr/>
        </p:nvSpPr>
        <p:spPr bwMode="auto">
          <a:xfrm>
            <a:off x="4570413" y="2706688"/>
            <a:ext cx="152400" cy="287337"/>
          </a:xfrm>
          <a:custGeom>
            <a:avLst/>
            <a:gdLst>
              <a:gd name="T0" fmla="*/ 2147483647 w 424"/>
              <a:gd name="T1" fmla="*/ 0 h 799"/>
              <a:gd name="T2" fmla="*/ 2147483647 w 424"/>
              <a:gd name="T3" fmla="*/ 2147483647 h 799"/>
              <a:gd name="T4" fmla="*/ 2147483647 w 424"/>
              <a:gd name="T5" fmla="*/ 2147483647 h 799"/>
              <a:gd name="T6" fmla="*/ 2147483647 w 424"/>
              <a:gd name="T7" fmla="*/ 2147483647 h 799"/>
              <a:gd name="T8" fmla="*/ 0 w 424"/>
              <a:gd name="T9" fmla="*/ 2147483647 h 799"/>
              <a:gd name="T10" fmla="*/ 2147483647 w 424"/>
              <a:gd name="T11" fmla="*/ 2147483647 h 799"/>
              <a:gd name="T12" fmla="*/ 2147483647 w 424"/>
              <a:gd name="T13" fmla="*/ 0 h 799"/>
              <a:gd name="T14" fmla="*/ 2147483647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63" name="Freeform 138"/>
          <p:cNvSpPr>
            <a:spLocks noChangeArrowheads="1"/>
          </p:cNvSpPr>
          <p:nvPr/>
        </p:nvSpPr>
        <p:spPr bwMode="auto">
          <a:xfrm>
            <a:off x="4951413" y="2706688"/>
            <a:ext cx="152400" cy="287337"/>
          </a:xfrm>
          <a:custGeom>
            <a:avLst/>
            <a:gdLst>
              <a:gd name="T0" fmla="*/ 2147483647 w 424"/>
              <a:gd name="T1" fmla="*/ 0 h 799"/>
              <a:gd name="T2" fmla="*/ 2147483647 w 424"/>
              <a:gd name="T3" fmla="*/ 2147483647 h 799"/>
              <a:gd name="T4" fmla="*/ 2147483647 w 424"/>
              <a:gd name="T5" fmla="*/ 2147483647 h 799"/>
              <a:gd name="T6" fmla="*/ 2147483647 w 424"/>
              <a:gd name="T7" fmla="*/ 2147483647 h 799"/>
              <a:gd name="T8" fmla="*/ 0 w 424"/>
              <a:gd name="T9" fmla="*/ 2147483647 h 799"/>
              <a:gd name="T10" fmla="*/ 2147483647 w 424"/>
              <a:gd name="T11" fmla="*/ 2147483647 h 799"/>
              <a:gd name="T12" fmla="*/ 2147483647 w 424"/>
              <a:gd name="T13" fmla="*/ 0 h 799"/>
              <a:gd name="T14" fmla="*/ 2147483647 w 424"/>
              <a:gd name="T15" fmla="*/ 0 h 799"/>
              <a:gd name="T16" fmla="*/ 0 60000 65536"/>
              <a:gd name="T17" fmla="*/ 0 60000 65536"/>
              <a:gd name="T18" fmla="*/ 0 60000 65536"/>
              <a:gd name="T19" fmla="*/ 0 60000 65536"/>
              <a:gd name="T20" fmla="*/ 0 60000 65536"/>
              <a:gd name="T21" fmla="*/ 0 60000 65536"/>
              <a:gd name="T22" fmla="*/ 0 60000 65536"/>
              <a:gd name="T23" fmla="*/ 0 60000 65536"/>
              <a:gd name="T24" fmla="*/ 0 w 424"/>
              <a:gd name="T25" fmla="*/ 0 h 799"/>
              <a:gd name="T26" fmla="*/ 424 w 424"/>
              <a:gd name="T27" fmla="*/ 799 h 7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4" h="799">
                <a:moveTo>
                  <a:pt x="317" y="0"/>
                </a:moveTo>
                <a:lnTo>
                  <a:pt x="317" y="599"/>
                </a:lnTo>
                <a:lnTo>
                  <a:pt x="423" y="599"/>
                </a:lnTo>
                <a:lnTo>
                  <a:pt x="211" y="798"/>
                </a:lnTo>
                <a:lnTo>
                  <a:pt x="0" y="599"/>
                </a:lnTo>
                <a:lnTo>
                  <a:pt x="105" y="599"/>
                </a:lnTo>
                <a:lnTo>
                  <a:pt x="105" y="0"/>
                </a:lnTo>
                <a:lnTo>
                  <a:pt x="317" y="0"/>
                </a:lnTo>
              </a:path>
            </a:pathLst>
          </a:custGeom>
          <a:solidFill>
            <a:srgbClr val="700D13"/>
          </a:solidFill>
          <a:ln w="9360">
            <a:solidFill>
              <a:srgbClr val="000000"/>
            </a:solidFill>
            <a:round/>
            <a:headEnd/>
            <a:tailEnd/>
          </a:ln>
        </p:spPr>
        <p:txBody>
          <a:bodyPr wrap="none" anchor="ctr">
            <a:prstTxWarp prst="textNoShape">
              <a:avLst/>
            </a:prstTxWarp>
          </a:bodyPr>
          <a:lstStyle/>
          <a:p>
            <a:endParaRPr lang="it-IT"/>
          </a:p>
        </p:txBody>
      </p:sp>
      <p:sp>
        <p:nvSpPr>
          <p:cNvPr id="26764" name="Text Box 139"/>
          <p:cNvSpPr txBox="1">
            <a:spLocks noChangeArrowheads="1"/>
          </p:cNvSpPr>
          <p:nvPr/>
        </p:nvSpPr>
        <p:spPr bwMode="auto">
          <a:xfrm>
            <a:off x="684213" y="2476500"/>
            <a:ext cx="4800600" cy="231775"/>
          </a:xfrm>
          <a:prstGeom prst="rect">
            <a:avLst/>
          </a:prstGeom>
          <a:noFill/>
          <a:ln w="9525">
            <a:noFill/>
            <a:miter lim="800000"/>
            <a:headEnd/>
            <a:tailEnd/>
          </a:ln>
        </p:spPr>
        <p:txBody>
          <a:bodyPr lIns="90000" tIns="46800" rIns="90000" bIns="46800">
            <a:prstTxWarp prst="textNoShape">
              <a:avLst/>
            </a:prstTxWarp>
            <a:spAutoFit/>
          </a:bodyPr>
          <a:lstStyle/>
          <a:p>
            <a:pPr algn="ctr">
              <a:spcBef>
                <a:spcPts val="438"/>
              </a:spcBef>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900" b="1">
                <a:solidFill>
                  <a:srgbClr val="700D13"/>
                </a:solidFill>
                <a:latin typeface="Verdana" pitchFamily="-112" charset="0"/>
              </a:rPr>
              <a:t>POUSSEE VERS LE BAS DE LA FORCE DE GRAVITE</a:t>
            </a:r>
          </a:p>
        </p:txBody>
      </p:sp>
      <p:sp>
        <p:nvSpPr>
          <p:cNvPr id="26765" name="Text Box 140"/>
          <p:cNvSpPr txBox="1">
            <a:spLocks noChangeArrowheads="1"/>
          </p:cNvSpPr>
          <p:nvPr/>
        </p:nvSpPr>
        <p:spPr bwMode="auto">
          <a:xfrm>
            <a:off x="684213" y="4533900"/>
            <a:ext cx="4800600" cy="231775"/>
          </a:xfrm>
          <a:prstGeom prst="rect">
            <a:avLst/>
          </a:prstGeom>
          <a:noFill/>
          <a:ln w="9525">
            <a:noFill/>
            <a:miter lim="800000"/>
            <a:headEnd/>
            <a:tailEnd/>
          </a:ln>
        </p:spPr>
        <p:txBody>
          <a:bodyPr lIns="90000" tIns="46800" rIns="90000" bIns="46800">
            <a:prstTxWarp prst="textNoShape">
              <a:avLst/>
            </a:prstTxWarp>
            <a:spAutoFit/>
          </a:bodyPr>
          <a:lstStyle/>
          <a:p>
            <a:pPr algn="ctr">
              <a:spcBef>
                <a:spcPts val="438"/>
              </a:spcBef>
              <a:buClr>
                <a:srgbClr val="F6F608"/>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900" b="1">
                <a:solidFill>
                  <a:srgbClr val="F6F608"/>
                </a:solidFill>
                <a:latin typeface="Verdana" pitchFamily="-112" charset="0"/>
              </a:rPr>
              <a:t>POUSSEE VERS LE HAUT DE LA  CO</a:t>
            </a:r>
            <a:r>
              <a:rPr lang="en-GB" sz="600" b="1">
                <a:solidFill>
                  <a:srgbClr val="F6F608"/>
                </a:solidFill>
                <a:latin typeface="Verdana" pitchFamily="-112" charset="0"/>
              </a:rPr>
              <a:t>2</a:t>
            </a:r>
            <a:r>
              <a:rPr lang="en-GB" sz="900" b="1">
                <a:solidFill>
                  <a:srgbClr val="F6F608"/>
                </a:solidFill>
                <a:latin typeface="Verdana" pitchFamily="-112" charset="0"/>
              </a:rPr>
              <a:t> DE FERMENTATION</a:t>
            </a:r>
          </a:p>
        </p:txBody>
      </p:sp>
      <p:sp>
        <p:nvSpPr>
          <p:cNvPr id="26766" name="Oval 141"/>
          <p:cNvSpPr>
            <a:spLocks noChangeArrowheads="1"/>
          </p:cNvSpPr>
          <p:nvPr/>
        </p:nvSpPr>
        <p:spPr bwMode="auto">
          <a:xfrm>
            <a:off x="2436813" y="3849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67" name="Oval 142"/>
          <p:cNvSpPr>
            <a:spLocks noChangeArrowheads="1"/>
          </p:cNvSpPr>
          <p:nvPr/>
        </p:nvSpPr>
        <p:spPr bwMode="auto">
          <a:xfrm>
            <a:off x="1293813" y="4078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68" name="Oval 143"/>
          <p:cNvSpPr>
            <a:spLocks noChangeArrowheads="1"/>
          </p:cNvSpPr>
          <p:nvPr/>
        </p:nvSpPr>
        <p:spPr bwMode="auto">
          <a:xfrm>
            <a:off x="2208213" y="52974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69" name="Oval 144"/>
          <p:cNvSpPr>
            <a:spLocks noChangeArrowheads="1"/>
          </p:cNvSpPr>
          <p:nvPr/>
        </p:nvSpPr>
        <p:spPr bwMode="auto">
          <a:xfrm>
            <a:off x="1522413" y="50688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0" name="Oval 145"/>
          <p:cNvSpPr>
            <a:spLocks noChangeArrowheads="1"/>
          </p:cNvSpPr>
          <p:nvPr/>
        </p:nvSpPr>
        <p:spPr bwMode="auto">
          <a:xfrm>
            <a:off x="2817813" y="5602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1" name="Oval 146"/>
          <p:cNvSpPr>
            <a:spLocks noChangeArrowheads="1"/>
          </p:cNvSpPr>
          <p:nvPr/>
        </p:nvSpPr>
        <p:spPr bwMode="auto">
          <a:xfrm>
            <a:off x="2589213" y="56784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2" name="Oval 147"/>
          <p:cNvSpPr>
            <a:spLocks noChangeArrowheads="1"/>
          </p:cNvSpPr>
          <p:nvPr/>
        </p:nvSpPr>
        <p:spPr bwMode="auto">
          <a:xfrm>
            <a:off x="912813" y="55260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3" name="Oval 148"/>
          <p:cNvSpPr>
            <a:spLocks noChangeArrowheads="1"/>
          </p:cNvSpPr>
          <p:nvPr/>
        </p:nvSpPr>
        <p:spPr bwMode="auto">
          <a:xfrm>
            <a:off x="760413" y="4840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4" name="Oval 149"/>
          <p:cNvSpPr>
            <a:spLocks noChangeArrowheads="1"/>
          </p:cNvSpPr>
          <p:nvPr/>
        </p:nvSpPr>
        <p:spPr bwMode="auto">
          <a:xfrm>
            <a:off x="836613" y="24780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5" name="Oval 150"/>
          <p:cNvSpPr>
            <a:spLocks noChangeArrowheads="1"/>
          </p:cNvSpPr>
          <p:nvPr/>
        </p:nvSpPr>
        <p:spPr bwMode="auto">
          <a:xfrm>
            <a:off x="2208213" y="27828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6" name="Oval 151"/>
          <p:cNvSpPr>
            <a:spLocks noChangeArrowheads="1"/>
          </p:cNvSpPr>
          <p:nvPr/>
        </p:nvSpPr>
        <p:spPr bwMode="auto">
          <a:xfrm>
            <a:off x="3427413" y="26304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7" name="Oval 152"/>
          <p:cNvSpPr>
            <a:spLocks noChangeArrowheads="1"/>
          </p:cNvSpPr>
          <p:nvPr/>
        </p:nvSpPr>
        <p:spPr bwMode="auto">
          <a:xfrm>
            <a:off x="4799013" y="28590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8" name="Oval 153"/>
          <p:cNvSpPr>
            <a:spLocks noChangeArrowheads="1"/>
          </p:cNvSpPr>
          <p:nvPr/>
        </p:nvSpPr>
        <p:spPr bwMode="auto">
          <a:xfrm>
            <a:off x="2894013" y="39258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79" name="Oval 154"/>
          <p:cNvSpPr>
            <a:spLocks noChangeArrowheads="1"/>
          </p:cNvSpPr>
          <p:nvPr/>
        </p:nvSpPr>
        <p:spPr bwMode="auto">
          <a:xfrm>
            <a:off x="4037013" y="32400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0" name="Oval 155"/>
          <p:cNvSpPr>
            <a:spLocks noChangeArrowheads="1"/>
          </p:cNvSpPr>
          <p:nvPr/>
        </p:nvSpPr>
        <p:spPr bwMode="auto">
          <a:xfrm>
            <a:off x="4341813" y="35448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1" name="Oval 156"/>
          <p:cNvSpPr>
            <a:spLocks noChangeArrowheads="1"/>
          </p:cNvSpPr>
          <p:nvPr/>
        </p:nvSpPr>
        <p:spPr bwMode="auto">
          <a:xfrm>
            <a:off x="4265613" y="4230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2" name="Oval 157"/>
          <p:cNvSpPr>
            <a:spLocks noChangeArrowheads="1"/>
          </p:cNvSpPr>
          <p:nvPr/>
        </p:nvSpPr>
        <p:spPr bwMode="auto">
          <a:xfrm>
            <a:off x="3503613" y="35448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3" name="Oval 158"/>
          <p:cNvSpPr>
            <a:spLocks noChangeArrowheads="1"/>
          </p:cNvSpPr>
          <p:nvPr/>
        </p:nvSpPr>
        <p:spPr bwMode="auto">
          <a:xfrm>
            <a:off x="2970213" y="3087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4" name="Oval 159"/>
          <p:cNvSpPr>
            <a:spLocks noChangeArrowheads="1"/>
          </p:cNvSpPr>
          <p:nvPr/>
        </p:nvSpPr>
        <p:spPr bwMode="auto">
          <a:xfrm>
            <a:off x="684213" y="37734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5" name="Oval 160"/>
          <p:cNvSpPr>
            <a:spLocks noChangeArrowheads="1"/>
          </p:cNvSpPr>
          <p:nvPr/>
        </p:nvSpPr>
        <p:spPr bwMode="auto">
          <a:xfrm>
            <a:off x="1827213" y="3087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6" name="Oval 161"/>
          <p:cNvSpPr>
            <a:spLocks noChangeArrowheads="1"/>
          </p:cNvSpPr>
          <p:nvPr/>
        </p:nvSpPr>
        <p:spPr bwMode="auto">
          <a:xfrm>
            <a:off x="2132013" y="33924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7" name="Oval 162"/>
          <p:cNvSpPr>
            <a:spLocks noChangeArrowheads="1"/>
          </p:cNvSpPr>
          <p:nvPr/>
        </p:nvSpPr>
        <p:spPr bwMode="auto">
          <a:xfrm>
            <a:off x="2055813" y="4078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8" name="Oval 163"/>
          <p:cNvSpPr>
            <a:spLocks noChangeArrowheads="1"/>
          </p:cNvSpPr>
          <p:nvPr/>
        </p:nvSpPr>
        <p:spPr bwMode="auto">
          <a:xfrm>
            <a:off x="1293813" y="33924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89" name="Oval 164"/>
          <p:cNvSpPr>
            <a:spLocks noChangeArrowheads="1"/>
          </p:cNvSpPr>
          <p:nvPr/>
        </p:nvSpPr>
        <p:spPr bwMode="auto">
          <a:xfrm>
            <a:off x="760413" y="29352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90" name="Oval 165"/>
          <p:cNvSpPr>
            <a:spLocks noChangeArrowheads="1"/>
          </p:cNvSpPr>
          <p:nvPr/>
        </p:nvSpPr>
        <p:spPr bwMode="auto">
          <a:xfrm>
            <a:off x="3808413" y="3087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91" name="Oval 166"/>
          <p:cNvSpPr>
            <a:spLocks noChangeArrowheads="1"/>
          </p:cNvSpPr>
          <p:nvPr/>
        </p:nvSpPr>
        <p:spPr bwMode="auto">
          <a:xfrm>
            <a:off x="4951413" y="24018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92" name="Oval 167"/>
          <p:cNvSpPr>
            <a:spLocks noChangeArrowheads="1"/>
          </p:cNvSpPr>
          <p:nvPr/>
        </p:nvSpPr>
        <p:spPr bwMode="auto">
          <a:xfrm>
            <a:off x="5256213" y="2706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93" name="Oval 168"/>
          <p:cNvSpPr>
            <a:spLocks noChangeArrowheads="1"/>
          </p:cNvSpPr>
          <p:nvPr/>
        </p:nvSpPr>
        <p:spPr bwMode="auto">
          <a:xfrm>
            <a:off x="5180013" y="33924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94" name="Oval 169"/>
          <p:cNvSpPr>
            <a:spLocks noChangeArrowheads="1"/>
          </p:cNvSpPr>
          <p:nvPr/>
        </p:nvSpPr>
        <p:spPr bwMode="auto">
          <a:xfrm>
            <a:off x="4418013" y="2706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95" name="Oval 170"/>
          <p:cNvSpPr>
            <a:spLocks noChangeArrowheads="1"/>
          </p:cNvSpPr>
          <p:nvPr/>
        </p:nvSpPr>
        <p:spPr bwMode="auto">
          <a:xfrm>
            <a:off x="2894013" y="270668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796" name="Text Box 171"/>
          <p:cNvSpPr txBox="1">
            <a:spLocks noChangeArrowheads="1"/>
          </p:cNvSpPr>
          <p:nvPr/>
        </p:nvSpPr>
        <p:spPr bwMode="auto">
          <a:xfrm>
            <a:off x="684213" y="3937000"/>
            <a:ext cx="4800600" cy="231775"/>
          </a:xfrm>
          <a:prstGeom prst="rect">
            <a:avLst/>
          </a:prstGeom>
          <a:noFill/>
          <a:ln w="9525">
            <a:noFill/>
            <a:miter lim="800000"/>
            <a:headEnd/>
            <a:tailEnd/>
          </a:ln>
        </p:spPr>
        <p:txBody>
          <a:bodyPr lIns="90000" tIns="46800" rIns="90000" bIns="46800">
            <a:prstTxWarp prst="textNoShape">
              <a:avLst/>
            </a:prstTxWarp>
            <a:spAutoFit/>
          </a:bodyPr>
          <a:lstStyle/>
          <a:p>
            <a:pPr algn="ctr">
              <a:spcBef>
                <a:spcPts val="250"/>
              </a:spcBef>
              <a:buClr>
                <a:srgbClr val="F6F608"/>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900" b="1">
                <a:solidFill>
                  <a:srgbClr val="F6F608"/>
                </a:solidFill>
                <a:latin typeface="Verdana" pitchFamily="-112" charset="0"/>
              </a:rPr>
              <a:t>SECHAGE ULTERIEUR PROVOQUE PAR LA CO</a:t>
            </a:r>
            <a:r>
              <a:rPr lang="en-GB" sz="600" b="1">
                <a:solidFill>
                  <a:srgbClr val="F6F608"/>
                </a:solidFill>
                <a:latin typeface="Verdana" pitchFamily="-112" charset="0"/>
              </a:rPr>
              <a:t>2</a:t>
            </a:r>
          </a:p>
        </p:txBody>
      </p:sp>
      <p:sp>
        <p:nvSpPr>
          <p:cNvPr id="26797" name="AutoShape 172"/>
          <p:cNvSpPr>
            <a:spLocks noChangeArrowheads="1"/>
          </p:cNvSpPr>
          <p:nvPr/>
        </p:nvSpPr>
        <p:spPr bwMode="auto">
          <a:xfrm>
            <a:off x="709613" y="3062288"/>
            <a:ext cx="4800600" cy="958850"/>
          </a:xfrm>
          <a:prstGeom prst="roundRect">
            <a:avLst>
              <a:gd name="adj" fmla="val 162"/>
            </a:avLst>
          </a:prstGeom>
          <a:solidFill>
            <a:srgbClr val="000000">
              <a:alpha val="25098"/>
            </a:srgbClr>
          </a:solidFill>
          <a:ln w="9525">
            <a:noFill/>
            <a:round/>
            <a:headEnd/>
            <a:tailEnd/>
          </a:ln>
        </p:spPr>
        <p:txBody>
          <a:bodyPr wrap="none" anchor="ctr">
            <a:prstTxWarp prst="textNoShape">
              <a:avLst/>
            </a:prstTxWarp>
          </a:bodyPr>
          <a:lstStyle/>
          <a:p>
            <a:endParaRPr lang="it-IT"/>
          </a:p>
        </p:txBody>
      </p:sp>
      <p:sp>
        <p:nvSpPr>
          <p:cNvPr id="26798" name="Text Box 173"/>
          <p:cNvSpPr txBox="1">
            <a:spLocks noChangeArrowheads="1"/>
          </p:cNvSpPr>
          <p:nvPr/>
        </p:nvSpPr>
        <p:spPr bwMode="auto">
          <a:xfrm>
            <a:off x="684213" y="3316288"/>
            <a:ext cx="4800600" cy="592137"/>
          </a:xfrm>
          <a:prstGeom prst="rect">
            <a:avLst/>
          </a:prstGeom>
          <a:noFill/>
          <a:ln w="9525">
            <a:noFill/>
            <a:miter lim="800000"/>
            <a:headEnd/>
            <a:tailEnd/>
          </a:ln>
        </p:spPr>
        <p:txBody>
          <a:bodyPr lIns="90000" tIns="46800" rIns="90000" bIns="46800">
            <a:prstTxWarp prst="textNoShape">
              <a:avLst/>
            </a:prstTxWarp>
            <a:spAutoFit/>
          </a:bodyPr>
          <a:lstStyle/>
          <a:p>
            <a:pPr algn="ctr">
              <a:spcBef>
                <a:spcPts val="688"/>
              </a:spcBef>
              <a:buClr>
                <a:srgbClr val="FFFFFF"/>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300" b="1">
                <a:solidFill>
                  <a:srgbClr val="FFFFFF"/>
                </a:solidFill>
                <a:latin typeface="Verdana" pitchFamily="-112" charset="0"/>
              </a:rPr>
              <a:t>ZONE CRITIQUE DE</a:t>
            </a:r>
          </a:p>
          <a:p>
            <a:pPr algn="ctr">
              <a:spcBef>
                <a:spcPts val="688"/>
              </a:spcBef>
              <a:buClr>
                <a:srgbClr val="FFFFFF"/>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300" b="1">
                <a:solidFill>
                  <a:srgbClr val="FFFFFF"/>
                </a:solidFill>
                <a:latin typeface="Verdana" pitchFamily="-112" charset="0"/>
              </a:rPr>
              <a:t>COMPACTAGE DES MARCS</a:t>
            </a:r>
          </a:p>
        </p:txBody>
      </p:sp>
      <p:sp>
        <p:nvSpPr>
          <p:cNvPr id="26799" name="Oval 174"/>
          <p:cNvSpPr>
            <a:spLocks noChangeArrowheads="1"/>
          </p:cNvSpPr>
          <p:nvPr/>
        </p:nvSpPr>
        <p:spPr bwMode="auto">
          <a:xfrm>
            <a:off x="865188" y="5916613"/>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0" name="Oval 175"/>
          <p:cNvSpPr>
            <a:spLocks noChangeArrowheads="1"/>
          </p:cNvSpPr>
          <p:nvPr/>
        </p:nvSpPr>
        <p:spPr bwMode="auto">
          <a:xfrm>
            <a:off x="3270250" y="5608638"/>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1" name="Oval 176"/>
          <p:cNvSpPr>
            <a:spLocks noChangeArrowheads="1"/>
          </p:cNvSpPr>
          <p:nvPr/>
        </p:nvSpPr>
        <p:spPr bwMode="auto">
          <a:xfrm>
            <a:off x="1474788" y="5535613"/>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2" name="Oval 177"/>
          <p:cNvSpPr>
            <a:spLocks noChangeArrowheads="1"/>
          </p:cNvSpPr>
          <p:nvPr/>
        </p:nvSpPr>
        <p:spPr bwMode="auto">
          <a:xfrm>
            <a:off x="4903788" y="5611813"/>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3" name="Oval 178"/>
          <p:cNvSpPr>
            <a:spLocks noChangeArrowheads="1"/>
          </p:cNvSpPr>
          <p:nvPr/>
        </p:nvSpPr>
        <p:spPr bwMode="auto">
          <a:xfrm>
            <a:off x="3346450" y="4816475"/>
            <a:ext cx="76200" cy="96838"/>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4" name="Oval 179"/>
          <p:cNvSpPr>
            <a:spLocks noChangeArrowheads="1"/>
          </p:cNvSpPr>
          <p:nvPr/>
        </p:nvSpPr>
        <p:spPr bwMode="auto">
          <a:xfrm>
            <a:off x="5284788" y="6145213"/>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5" name="Oval 180"/>
          <p:cNvSpPr>
            <a:spLocks noChangeArrowheads="1"/>
          </p:cNvSpPr>
          <p:nvPr/>
        </p:nvSpPr>
        <p:spPr bwMode="auto">
          <a:xfrm>
            <a:off x="4446588" y="4926013"/>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6" name="Oval 181"/>
          <p:cNvSpPr>
            <a:spLocks noChangeArrowheads="1"/>
          </p:cNvSpPr>
          <p:nvPr/>
        </p:nvSpPr>
        <p:spPr bwMode="auto">
          <a:xfrm>
            <a:off x="2846388" y="5002213"/>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7" name="Oval 182"/>
          <p:cNvSpPr>
            <a:spLocks noChangeArrowheads="1"/>
          </p:cNvSpPr>
          <p:nvPr/>
        </p:nvSpPr>
        <p:spPr bwMode="auto">
          <a:xfrm>
            <a:off x="1779588" y="4849813"/>
            <a:ext cx="76200" cy="96837"/>
          </a:xfrm>
          <a:prstGeom prst="ellipse">
            <a:avLst/>
          </a:prstGeom>
          <a:solidFill>
            <a:srgbClr val="F6F608"/>
          </a:solidFill>
          <a:ln w="9360">
            <a:solidFill>
              <a:srgbClr val="000000"/>
            </a:solidFill>
            <a:round/>
            <a:headEnd/>
            <a:tailEnd/>
          </a:ln>
        </p:spPr>
        <p:txBody>
          <a:bodyPr wrap="none" anchor="ctr">
            <a:prstTxWarp prst="textNoShape">
              <a:avLst/>
            </a:prstTxWarp>
          </a:bodyPr>
          <a:lstStyle/>
          <a:p>
            <a:endParaRPr lang="it-IT"/>
          </a:p>
        </p:txBody>
      </p:sp>
      <p:sp>
        <p:nvSpPr>
          <p:cNvPr id="26808" name="Text Box 183"/>
          <p:cNvSpPr txBox="1">
            <a:spLocks noChangeArrowheads="1"/>
          </p:cNvSpPr>
          <p:nvPr/>
        </p:nvSpPr>
        <p:spPr bwMode="auto">
          <a:xfrm>
            <a:off x="684213" y="1630363"/>
            <a:ext cx="4824412" cy="727075"/>
          </a:xfrm>
          <a:prstGeom prst="rect">
            <a:avLst/>
          </a:prstGeom>
          <a:noFill/>
          <a:ln w="9525">
            <a:noFill/>
            <a:miter lim="800000"/>
            <a:headEnd/>
            <a:tailEnd/>
          </a:ln>
        </p:spPr>
        <p:txBody>
          <a:bodyPr lIns="90000" tIns="46800" rIns="90000" bIns="46800">
            <a:prstTxWarp prst="textNoShape">
              <a:avLst/>
            </a:prstTxWarp>
            <a:spAutoFit/>
          </a:bodyPr>
          <a:lstStyle/>
          <a:p>
            <a:pPr>
              <a:lnSpc>
                <a:spcPts val="1250"/>
              </a:lnSpc>
              <a:buClr>
                <a:srgbClr val="80808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8080"/>
                </a:solidFill>
                <a:latin typeface="Verdana" pitchFamily="-112" charset="0"/>
              </a:rPr>
              <a:t>LA ZONE CRITIQUE peut affecter jusqu'à 30-50% du chapeau des marcs, en gaspillant une grande partie du travail réalisé dans la vigne.</a:t>
            </a:r>
            <a:br>
              <a:rPr lang="en-GB" sz="1200" b="1">
                <a:solidFill>
                  <a:srgbClr val="808080"/>
                </a:solidFill>
                <a:latin typeface="Verdana" pitchFamily="-112" charset="0"/>
              </a:rPr>
            </a:br>
            <a:endParaRPr lang="en-GB" sz="1200" b="1">
              <a:solidFill>
                <a:srgbClr val="808080"/>
              </a:solidFill>
              <a:latin typeface="Verdana" pitchFamily="-112" charset="0"/>
            </a:endParaRPr>
          </a:p>
        </p:txBody>
      </p:sp>
      <p:sp>
        <p:nvSpPr>
          <p:cNvPr id="26809" name="Text Box 184"/>
          <p:cNvSpPr txBox="1">
            <a:spLocks noChangeArrowheads="1"/>
          </p:cNvSpPr>
          <p:nvPr/>
        </p:nvSpPr>
        <p:spPr bwMode="auto">
          <a:xfrm>
            <a:off x="1524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33794C6E-5EC4-F24A-AE5A-F9C5B109D367}"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6</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5170"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29594940-9FD9-5346-BE7A-4E2434AACB54}" type="slidenum">
              <a:rPr lang="it-IT" sz="1000" b="1">
                <a:solidFill>
                  <a:srgbClr val="80060D"/>
                </a:solidFill>
                <a:latin typeface="Verdana" pitchFamily="-112" charset="0"/>
              </a:rPr>
              <a:pPr>
                <a:spcBef>
                  <a:spcPct val="50000"/>
                </a:spcBef>
              </a:pPr>
              <a:t>60</a:t>
            </a:fld>
            <a:endParaRPr lang="it-IT" sz="1200" b="1">
              <a:solidFill>
                <a:srgbClr val="80060D"/>
              </a:solidFill>
              <a:latin typeface="Verdana" pitchFamily="-112" charset="0"/>
            </a:endParaRPr>
          </a:p>
        </p:txBody>
      </p:sp>
      <p:pic>
        <p:nvPicPr>
          <p:cNvPr id="135171" name="Picture 3" descr="C:\Documenti\PHOTO\Altro\buttamarghnew.JPG"/>
          <p:cNvPicPr>
            <a:picLocks noChangeAspect="1" noChangeArrowheads="1"/>
          </p:cNvPicPr>
          <p:nvPr/>
        </p:nvPicPr>
        <p:blipFill>
          <a:blip r:embed="rId3"/>
          <a:srcRect/>
          <a:stretch>
            <a:fillRect/>
          </a:stretch>
        </p:blipFill>
        <p:spPr bwMode="auto">
          <a:xfrm>
            <a:off x="628650" y="1066800"/>
            <a:ext cx="4738688" cy="5181600"/>
          </a:xfrm>
          <a:prstGeom prst="rect">
            <a:avLst/>
          </a:prstGeom>
          <a:noFill/>
          <a:ln w="19050">
            <a:solidFill>
              <a:schemeClr val="tx1"/>
            </a:solidFill>
            <a:miter lim="800000"/>
            <a:headEnd/>
            <a:tailEnd/>
          </a:ln>
        </p:spPr>
      </p:pic>
      <p:sp>
        <p:nvSpPr>
          <p:cNvPr id="165892" name="Rectangle 4"/>
          <p:cNvSpPr>
            <a:spLocks noChangeArrowheads="1"/>
          </p:cNvSpPr>
          <p:nvPr/>
        </p:nvSpPr>
        <p:spPr bwMode="auto">
          <a:xfrm>
            <a:off x="5791200" y="1600200"/>
            <a:ext cx="3200400" cy="3581400"/>
          </a:xfrm>
          <a:prstGeom prst="rect">
            <a:avLst/>
          </a:prstGeom>
          <a:noFill/>
          <a:ln>
            <a:noFill/>
          </a:ln>
          <a:effectLst/>
          <a:extLst>
            <a:ext uri="{909E8E84-426E-40DD-AFC4-6F175D3DCCD1}"/>
            <a:ext uri="{91240B29-F687-4F45-9708-019B960494DF}"/>
            <a:ext uri="{AF507438-7753-43E0-B8FC-AC1667EBCBE1}"/>
          </a:extLst>
        </p:spPr>
        <p:txBody>
          <a:bodyPr anchor="ctr">
            <a:prstTxWarp prst="textNoShape">
              <a:avLst/>
            </a:prstTxWarp>
          </a:bodyPr>
          <a:lstStyle/>
          <a:p>
            <a:pPr algn="ctr" eaLnBrk="1" hangingPunct="1">
              <a:defRPr/>
            </a:pPr>
            <a:r>
              <a:rPr lang="es-ES_tradnl" sz="1600" b="1" i="1">
                <a:solidFill>
                  <a:schemeClr val="tx1"/>
                </a:solidFill>
                <a:effectLst>
                  <a:outerShdw blurRad="38100" dist="38100" dir="2700000" algn="tl">
                    <a:srgbClr val="DDDDDD"/>
                  </a:outerShdw>
                </a:effectLst>
                <a:latin typeface="Verdana" pitchFamily="-112" charset="0"/>
              </a:rPr>
              <a:t>Santa Margherita S.p.A.</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 Fossalta di Portogruaro (Veneto) </a:t>
            </a: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ITALIE</a:t>
            </a:r>
          </a:p>
          <a:p>
            <a:pPr algn="ctr" eaLnBrk="1" hangingPunct="1">
              <a:defRPr/>
            </a:pPr>
            <a:endParaRPr lang="es-ES_tradnl" sz="1200" i="1">
              <a:solidFill>
                <a:schemeClr val="tx1"/>
              </a:solidFill>
              <a:effectLst>
                <a:outerShdw blurRad="38100" dist="38100" dir="2700000" algn="tl">
                  <a:srgbClr val="DDDDDD"/>
                </a:outerShdw>
              </a:effectLst>
              <a:latin typeface="Verdana" pitchFamily="-112" charset="0"/>
            </a:endParaRPr>
          </a:p>
          <a:p>
            <a:pPr algn="ctr" eaLnBrk="1" hangingPunct="1">
              <a:defRPr/>
            </a:pPr>
            <a:r>
              <a:rPr lang="es-ES_tradnl" sz="1200" i="1">
                <a:solidFill>
                  <a:schemeClr val="tx1"/>
                </a:solidFill>
                <a:effectLst>
                  <a:outerShdw blurRad="38100" dist="38100" dir="2700000" algn="tl">
                    <a:srgbClr val="DDDDDD"/>
                  </a:outerShdw>
                </a:effectLst>
                <a:latin typeface="Verdana" pitchFamily="-112" charset="0"/>
              </a:rPr>
              <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n.2 de 16.000 lt.</a:t>
            </a:r>
          </a:p>
          <a:p>
            <a:pPr algn="ctr" eaLnBrk="1" hangingPunct="1">
              <a:defRPr/>
            </a:pPr>
            <a:r>
              <a:rPr lang="es-ES_tradnl" sz="1600">
                <a:solidFill>
                  <a:schemeClr val="tx1"/>
                </a:solidFill>
                <a:latin typeface="Verdana" pitchFamily="-112" charset="0"/>
              </a:rPr>
              <a:t>n.5 de 25.000 lt.</a:t>
            </a:r>
          </a:p>
          <a:p>
            <a:pPr algn="ctr" eaLnBrk="1" hangingPunct="1">
              <a:defRPr/>
            </a:pPr>
            <a:r>
              <a:rPr lang="es-ES_tradnl" sz="1600">
                <a:solidFill>
                  <a:schemeClr val="tx1"/>
                </a:solidFill>
                <a:latin typeface="Verdana" pitchFamily="-112" charset="0"/>
              </a:rPr>
              <a:t>n.3 de 35.000 lt.</a:t>
            </a:r>
          </a:p>
          <a:p>
            <a:pPr algn="ctr" eaLnBrk="1" hangingPunct="1">
              <a:defRPr/>
            </a:pPr>
            <a:r>
              <a:rPr lang="es-ES_tradnl" sz="1600">
                <a:solidFill>
                  <a:schemeClr val="tx1"/>
                </a:solidFill>
                <a:latin typeface="Verdana" pitchFamily="-112" charset="0"/>
              </a:rPr>
              <a:t>n.4 de 90.000 lt.</a:t>
            </a:r>
          </a:p>
          <a:p>
            <a:pPr algn="ctr" eaLnBrk="1" hangingPunct="1">
              <a:defRPr/>
            </a:pPr>
            <a:endParaRPr lang="es-ES_tradnl" sz="1600">
              <a:solidFill>
                <a:schemeClr val="tx1"/>
              </a:solidFill>
              <a:latin typeface="Verdana" pitchFamily="-112" charset="0"/>
            </a:endParaRPr>
          </a:p>
          <a:p>
            <a:pPr algn="ctr" eaLnBrk="1" hangingPunct="1">
              <a:defRPr/>
            </a:pPr>
            <a:endParaRPr lang="es-ES" sz="1600">
              <a:solidFill>
                <a:schemeClr val="tx1"/>
              </a:solidFill>
              <a:latin typeface="Verdana" pitchFamily="-112"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7218" name="Picture 2" descr="\\Server\ganimede server\FOTO\ANSELMA BAROLO\IMG_5620 MOD.jpg"/>
          <p:cNvPicPr>
            <a:picLocks noChangeAspect="1" noChangeArrowheads="1"/>
          </p:cNvPicPr>
          <p:nvPr/>
        </p:nvPicPr>
        <p:blipFill>
          <a:blip r:embed="rId2"/>
          <a:srcRect/>
          <a:stretch>
            <a:fillRect/>
          </a:stretch>
        </p:blipFill>
        <p:spPr bwMode="auto">
          <a:xfrm>
            <a:off x="1600200" y="1219200"/>
            <a:ext cx="5257800" cy="4481513"/>
          </a:xfrm>
          <a:prstGeom prst="rect">
            <a:avLst/>
          </a:prstGeom>
          <a:noFill/>
          <a:ln w="15875">
            <a:solidFill>
              <a:srgbClr val="000000"/>
            </a:solidFill>
            <a:miter lim="800000"/>
            <a:headEnd/>
            <a:tailEnd/>
          </a:ln>
        </p:spPr>
      </p:pic>
      <p:sp>
        <p:nvSpPr>
          <p:cNvPr id="179203" name="Rectangle 3"/>
          <p:cNvSpPr>
            <a:spLocks noChangeArrowheads="1"/>
          </p:cNvSpPr>
          <p:nvPr/>
        </p:nvSpPr>
        <p:spPr bwMode="auto">
          <a:xfrm>
            <a:off x="2133600" y="5715000"/>
            <a:ext cx="29718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it-IT" sz="1400" b="1" i="1">
                <a:effectLst>
                  <a:outerShdw blurRad="38100" dist="38100" dir="2700000" algn="tl">
                    <a:srgbClr val="DDDDDD"/>
                  </a:outerShdw>
                </a:effectLst>
                <a:latin typeface="Verdana" pitchFamily="-112" charset="0"/>
              </a:rPr>
              <a:t>Famiglia Anselma</a:t>
            </a:r>
          </a:p>
          <a:p>
            <a:pPr algn="ctr">
              <a:defRPr/>
            </a:pPr>
            <a:r>
              <a:rPr lang="it-IT" sz="1400" b="1">
                <a:effectLst>
                  <a:outerShdw blurRad="38100" dist="38100" dir="2700000" algn="tl">
                    <a:srgbClr val="DDDDDD"/>
                  </a:outerShdw>
                </a:effectLst>
                <a:latin typeface="Verdana" pitchFamily="-112" charset="0"/>
              </a:rPr>
              <a:t>Barolo</a:t>
            </a:r>
            <a:r>
              <a:rPr lang="it-IT" sz="1200" i="1">
                <a:effectLst>
                  <a:outerShdw blurRad="38100" dist="38100" dir="2700000" algn="tl">
                    <a:srgbClr val="DDDDDD"/>
                  </a:outerShdw>
                </a:effectLst>
                <a:latin typeface="Verdana" pitchFamily="-112" charset="0"/>
              </a:rPr>
              <a:t> (Piemonte) – ITALIA</a:t>
            </a:r>
          </a:p>
          <a:p>
            <a:pPr algn="ctr">
              <a:defRPr/>
            </a:pPr>
            <a:endParaRPr lang="it-IT" sz="1200">
              <a:effectLst>
                <a:outerShdw blurRad="38100" dist="38100" dir="2700000" algn="tl">
                  <a:srgbClr val="DDDDDD"/>
                </a:outerShdw>
              </a:effectLst>
              <a:latin typeface="Verdana" pitchFamily="-112" charset="0"/>
            </a:endParaRPr>
          </a:p>
        </p:txBody>
      </p:sp>
      <p:sp>
        <p:nvSpPr>
          <p:cNvPr id="137220" name="Text Box 4"/>
          <p:cNvSpPr txBox="1">
            <a:spLocks noChangeArrowheads="1"/>
          </p:cNvSpPr>
          <p:nvPr/>
        </p:nvSpPr>
        <p:spPr bwMode="auto">
          <a:xfrm>
            <a:off x="1981200" y="533400"/>
            <a:ext cx="3200400" cy="401638"/>
          </a:xfrm>
          <a:prstGeom prst="rect">
            <a:avLst/>
          </a:prstGeom>
          <a:noFill/>
          <a:ln w="9525">
            <a:noFill/>
            <a:miter lim="800000"/>
            <a:headEnd/>
            <a:tailEnd/>
          </a:ln>
        </p:spPr>
        <p:txBody>
          <a:bodyPr lIns="90000" tIns="46800" rIns="90000" bIns="46800">
            <a:prstTxWarp prst="textNoShape">
              <a:avLst/>
            </a:prstTxWarp>
            <a:spAutoFit/>
          </a:bodyPr>
          <a:lstStyle/>
          <a:p>
            <a:pPr algn="ctr" eaLnBrk="1" hangingPunct="1">
              <a:spcBef>
                <a:spcPct val="50000"/>
              </a:spcBef>
            </a:pPr>
            <a:r>
              <a:rPr lang="it-IT" sz="2000" b="1" i="1">
                <a:latin typeface="Verdana" pitchFamily="-112" charset="0"/>
                <a:ea typeface="Arial" pitchFamily="-112" charset="0"/>
                <a:cs typeface="Arial" pitchFamily="-112" charset="0"/>
              </a:rPr>
              <a:t>Fond INCLINE</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8242" name="Text Box 2"/>
          <p:cNvSpPr txBox="1">
            <a:spLocks noChangeArrowheads="1"/>
          </p:cNvSpPr>
          <p:nvPr/>
        </p:nvSpPr>
        <p:spPr bwMode="auto">
          <a:xfrm>
            <a:off x="1828800" y="150813"/>
            <a:ext cx="3962400" cy="925512"/>
          </a:xfrm>
          <a:prstGeom prst="rect">
            <a:avLst/>
          </a:prstGeom>
          <a:noFill/>
          <a:ln w="9525">
            <a:noFill/>
            <a:miter lim="800000"/>
            <a:headEnd/>
            <a:tailEnd/>
          </a:ln>
        </p:spPr>
        <p:txBody>
          <a:bodyPr lIns="90000" tIns="46800" rIns="90000" bIns="46800">
            <a:prstTxWarp prst="textNoShape">
              <a:avLst/>
            </a:prstTxWarp>
            <a:spAutoFit/>
          </a:bodyPr>
          <a:lstStyle/>
          <a:p>
            <a:pPr algn="ctr" eaLnBrk="1" hangingPunct="1">
              <a:spcBef>
                <a:spcPct val="50000"/>
              </a:spcBef>
            </a:pPr>
            <a:r>
              <a:rPr lang="it-IT" sz="1800" b="1" i="1">
                <a:latin typeface="Verdana" pitchFamily="-112" charset="0"/>
                <a:ea typeface="Arial" pitchFamily="-112" charset="0"/>
                <a:cs typeface="Arial" pitchFamily="-112" charset="0"/>
              </a:rPr>
              <a:t>Fond incliné avec soupape pneumatique et decuvaise direct dans le pressoir</a:t>
            </a:r>
          </a:p>
        </p:txBody>
      </p:sp>
      <p:pic>
        <p:nvPicPr>
          <p:cNvPr id="138243" name="Picture 3" descr="\\Server\ganimede server\FOTO\2007\Venica\Venica ridim.jpg"/>
          <p:cNvPicPr>
            <a:picLocks noChangeAspect="1" noChangeArrowheads="1"/>
          </p:cNvPicPr>
          <p:nvPr/>
        </p:nvPicPr>
        <p:blipFill>
          <a:blip r:embed="rId2"/>
          <a:srcRect/>
          <a:stretch>
            <a:fillRect/>
          </a:stretch>
        </p:blipFill>
        <p:spPr bwMode="auto">
          <a:xfrm>
            <a:off x="1447800" y="1219200"/>
            <a:ext cx="5511800" cy="4584700"/>
          </a:xfrm>
          <a:prstGeom prst="rect">
            <a:avLst/>
          </a:prstGeom>
          <a:noFill/>
          <a:ln w="15875">
            <a:solidFill>
              <a:srgbClr val="000000"/>
            </a:solidFill>
            <a:miter lim="800000"/>
            <a:headEnd/>
            <a:tailEnd/>
          </a:ln>
        </p:spPr>
      </p:pic>
      <p:sp>
        <p:nvSpPr>
          <p:cNvPr id="180228" name="Rectangle 4"/>
          <p:cNvSpPr>
            <a:spLocks noChangeArrowheads="1"/>
          </p:cNvSpPr>
          <p:nvPr/>
        </p:nvSpPr>
        <p:spPr bwMode="auto">
          <a:xfrm>
            <a:off x="2133600" y="5715000"/>
            <a:ext cx="34290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it-IT" sz="1400" b="1" i="1">
                <a:effectLst>
                  <a:outerShdw blurRad="38100" dist="38100" dir="2700000" algn="tl">
                    <a:srgbClr val="DDDDDD"/>
                  </a:outerShdw>
                </a:effectLst>
                <a:latin typeface="Verdana" pitchFamily="-112" charset="0"/>
              </a:rPr>
              <a:t>Venica &amp; Venica</a:t>
            </a:r>
          </a:p>
          <a:p>
            <a:pPr algn="ctr">
              <a:defRPr/>
            </a:pPr>
            <a:r>
              <a:rPr lang="it-IT" sz="1200" i="1">
                <a:effectLst>
                  <a:outerShdw blurRad="38100" dist="38100" dir="2700000" algn="tl">
                    <a:srgbClr val="DDDDDD"/>
                  </a:outerShdw>
                </a:effectLst>
                <a:latin typeface="Verdana" pitchFamily="-112" charset="0"/>
              </a:rPr>
              <a:t>Dolegna del Collio (Friuli) – ITALIA</a:t>
            </a:r>
            <a:endParaRPr lang="it-IT" sz="1200">
              <a:effectLst>
                <a:outerShdw blurRad="38100" dist="38100" dir="2700000" algn="tl">
                  <a:srgbClr val="DDDDDD"/>
                </a:outerShdw>
              </a:effectLst>
              <a:latin typeface="Verdana" pitchFamily="-112"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7154" name="Rectangle 2"/>
          <p:cNvSpPr>
            <a:spLocks noChangeArrowheads="1"/>
          </p:cNvSpPr>
          <p:nvPr/>
        </p:nvSpPr>
        <p:spPr bwMode="auto">
          <a:xfrm>
            <a:off x="1447800" y="5562600"/>
            <a:ext cx="5105400" cy="9144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it-IT" sz="1400" b="1" i="1">
                <a:effectLst>
                  <a:outerShdw blurRad="38100" dist="38100" dir="2700000" algn="tl">
                    <a:srgbClr val="DDDDDD"/>
                  </a:outerShdw>
                </a:effectLst>
                <a:latin typeface="Verdana" pitchFamily="-112" charset="0"/>
              </a:rPr>
              <a:t>Château de Cransac </a:t>
            </a:r>
          </a:p>
          <a:p>
            <a:pPr algn="ctr">
              <a:defRPr/>
            </a:pPr>
            <a:r>
              <a:rPr lang="it-IT" sz="1200" i="1">
                <a:effectLst>
                  <a:outerShdw blurRad="38100" dist="38100" dir="2700000" algn="tl">
                    <a:srgbClr val="DDDDDD"/>
                  </a:outerShdw>
                </a:effectLst>
                <a:latin typeface="Verdana" pitchFamily="-112" charset="0"/>
              </a:rPr>
              <a:t>(Sud- Ouest)- FRANCIA</a:t>
            </a:r>
            <a:br>
              <a:rPr lang="it-IT" sz="1200" i="1">
                <a:effectLst>
                  <a:outerShdw blurRad="38100" dist="38100" dir="2700000" algn="tl">
                    <a:srgbClr val="DDDDDD"/>
                  </a:outerShdw>
                </a:effectLst>
                <a:latin typeface="Verdana" pitchFamily="-112" charset="0"/>
              </a:rPr>
            </a:br>
            <a:r>
              <a:rPr lang="it-IT" sz="1200">
                <a:latin typeface="Verdana" pitchFamily="-112" charset="0"/>
              </a:rPr>
              <a:t>n. 8 de 21.000</a:t>
            </a:r>
            <a:r>
              <a:rPr lang="it-IT" sz="1200" i="1">
                <a:effectLst>
                  <a:outerShdw blurRad="38100" dist="38100" dir="2700000" algn="tl">
                    <a:srgbClr val="DDDDDD"/>
                  </a:outerShdw>
                </a:effectLst>
                <a:latin typeface="Verdana" pitchFamily="-112" charset="0"/>
              </a:rPr>
              <a:t>,  </a:t>
            </a:r>
            <a:r>
              <a:rPr lang="it-IT" sz="1200">
                <a:latin typeface="Verdana" pitchFamily="-112" charset="0"/>
              </a:rPr>
              <a:t>n. 4 de 14.000,   n. 2 de  8.200 lt.</a:t>
            </a:r>
          </a:p>
        </p:txBody>
      </p:sp>
      <p:pic>
        <p:nvPicPr>
          <p:cNvPr id="139267" name="Picture 3" descr="\\SERVER\Ganimede server\FOTO\FRANCIA\Cransac.jpg"/>
          <p:cNvPicPr>
            <a:picLocks noChangeAspect="1" noChangeArrowheads="1"/>
          </p:cNvPicPr>
          <p:nvPr/>
        </p:nvPicPr>
        <p:blipFill>
          <a:blip r:embed="rId2"/>
          <a:srcRect/>
          <a:stretch>
            <a:fillRect/>
          </a:stretch>
        </p:blipFill>
        <p:spPr bwMode="auto">
          <a:xfrm>
            <a:off x="1447800" y="1344613"/>
            <a:ext cx="6248400" cy="4167187"/>
          </a:xfrm>
          <a:prstGeom prst="rect">
            <a:avLst/>
          </a:prstGeom>
          <a:noFill/>
          <a:ln w="15875">
            <a:solidFill>
              <a:srgbClr val="000000"/>
            </a:solidFill>
            <a:miter lim="800000"/>
            <a:headEnd/>
            <a:tailEnd/>
          </a:ln>
        </p:spPr>
      </p:pic>
      <p:sp>
        <p:nvSpPr>
          <p:cNvPr id="139268" name="Text Box 4"/>
          <p:cNvSpPr txBox="1">
            <a:spLocks noChangeArrowheads="1"/>
          </p:cNvSpPr>
          <p:nvPr/>
        </p:nvSpPr>
        <p:spPr bwMode="auto">
          <a:xfrm>
            <a:off x="1981200" y="533400"/>
            <a:ext cx="3200400" cy="401638"/>
          </a:xfrm>
          <a:prstGeom prst="rect">
            <a:avLst/>
          </a:prstGeom>
          <a:noFill/>
          <a:ln w="9525">
            <a:noFill/>
            <a:miter lim="800000"/>
            <a:headEnd/>
            <a:tailEnd/>
          </a:ln>
        </p:spPr>
        <p:txBody>
          <a:bodyPr lIns="90000" tIns="46800" rIns="90000" bIns="46800">
            <a:prstTxWarp prst="textNoShape">
              <a:avLst/>
            </a:prstTxWarp>
            <a:spAutoFit/>
          </a:bodyPr>
          <a:lstStyle/>
          <a:p>
            <a:pPr algn="ctr" eaLnBrk="1" hangingPunct="1">
              <a:spcBef>
                <a:spcPct val="50000"/>
              </a:spcBef>
            </a:pPr>
            <a:r>
              <a:rPr lang="it-IT" sz="2000" b="1" i="1">
                <a:latin typeface="Verdana" pitchFamily="-112" charset="0"/>
                <a:ea typeface="Arial" pitchFamily="-112" charset="0"/>
                <a:cs typeface="Arial" pitchFamily="-112" charset="0"/>
              </a:rPr>
              <a:t>Fondo CONIQUE</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1905000" y="5715000"/>
            <a:ext cx="35814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it-IT" sz="1400" b="1" i="1">
                <a:effectLst>
                  <a:outerShdw blurRad="38100" dist="38100" dir="2700000" algn="tl">
                    <a:srgbClr val="DDDDDD"/>
                  </a:outerShdw>
                </a:effectLst>
                <a:latin typeface="Verdana" pitchFamily="-112" charset="0"/>
              </a:rPr>
              <a:t>Domaine Faiveley</a:t>
            </a:r>
          </a:p>
          <a:p>
            <a:pPr algn="ctr">
              <a:defRPr/>
            </a:pPr>
            <a:r>
              <a:rPr lang="it-IT" sz="1200" i="1">
                <a:effectLst>
                  <a:outerShdw blurRad="38100" dist="38100" dir="2700000" algn="tl">
                    <a:srgbClr val="DDDDDD"/>
                  </a:outerShdw>
                </a:effectLst>
                <a:latin typeface="Verdana" pitchFamily="-112" charset="0"/>
              </a:rPr>
              <a:t>(Bourgogne) - FRANCIA</a:t>
            </a:r>
            <a:br>
              <a:rPr lang="it-IT" sz="1200" i="1">
                <a:effectLst>
                  <a:outerShdw blurRad="38100" dist="38100" dir="2700000" algn="tl">
                    <a:srgbClr val="DDDDDD"/>
                  </a:outerShdw>
                </a:effectLst>
                <a:latin typeface="Verdana" pitchFamily="-112" charset="0"/>
              </a:rPr>
            </a:br>
            <a:r>
              <a:rPr lang="it-IT" sz="1200">
                <a:latin typeface="Verdana" pitchFamily="-112" charset="0"/>
              </a:rPr>
              <a:t>n. 8  de 12.000 lt.</a:t>
            </a:r>
          </a:p>
        </p:txBody>
      </p:sp>
      <p:pic>
        <p:nvPicPr>
          <p:cNvPr id="140291" name="Picture 3" descr="\\SERVER\Ganimede server\FOTO\FRANCIA\Faiveley ridim.jpg"/>
          <p:cNvPicPr>
            <a:picLocks noChangeAspect="1" noChangeArrowheads="1"/>
          </p:cNvPicPr>
          <p:nvPr/>
        </p:nvPicPr>
        <p:blipFill>
          <a:blip r:embed="rId2"/>
          <a:srcRect/>
          <a:stretch>
            <a:fillRect/>
          </a:stretch>
        </p:blipFill>
        <p:spPr bwMode="auto">
          <a:xfrm>
            <a:off x="990600" y="1219200"/>
            <a:ext cx="6096000" cy="4572000"/>
          </a:xfrm>
          <a:prstGeom prst="rect">
            <a:avLst/>
          </a:prstGeom>
          <a:noFill/>
          <a:ln w="15875">
            <a:solidFill>
              <a:srgbClr val="000000"/>
            </a:solidFill>
            <a:miter lim="800000"/>
            <a:headEnd/>
            <a:tailEnd/>
          </a:ln>
        </p:spPr>
      </p:pic>
      <p:sp>
        <p:nvSpPr>
          <p:cNvPr id="140292" name="Text Box 4"/>
          <p:cNvSpPr txBox="1">
            <a:spLocks noChangeArrowheads="1"/>
          </p:cNvSpPr>
          <p:nvPr/>
        </p:nvSpPr>
        <p:spPr bwMode="auto">
          <a:xfrm>
            <a:off x="1143000" y="533400"/>
            <a:ext cx="4572000" cy="401638"/>
          </a:xfrm>
          <a:prstGeom prst="rect">
            <a:avLst/>
          </a:prstGeom>
          <a:noFill/>
          <a:ln w="9525">
            <a:noFill/>
            <a:miter lim="800000"/>
            <a:headEnd/>
            <a:tailEnd/>
          </a:ln>
        </p:spPr>
        <p:txBody>
          <a:bodyPr lIns="90000" tIns="46800" rIns="90000" bIns="46800">
            <a:prstTxWarp prst="textNoShape">
              <a:avLst/>
            </a:prstTxWarp>
            <a:spAutoFit/>
          </a:bodyPr>
          <a:lstStyle/>
          <a:p>
            <a:pPr algn="ctr" eaLnBrk="1" hangingPunct="1">
              <a:spcBef>
                <a:spcPct val="50000"/>
              </a:spcBef>
            </a:pPr>
            <a:r>
              <a:rPr lang="it-IT" sz="2000" b="1" i="1">
                <a:latin typeface="Verdana" pitchFamily="-112" charset="0"/>
                <a:ea typeface="Arial" pitchFamily="-112" charset="0"/>
                <a:cs typeface="Arial" pitchFamily="-112" charset="0"/>
              </a:rPr>
              <a:t>Fond CONIQUE EXCENTRE</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1905000" y="5715000"/>
            <a:ext cx="3581400" cy="9906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it-IT" sz="1400" b="1" i="1">
                <a:effectLst>
                  <a:outerShdw blurRad="38100" dist="38100" dir="2700000" algn="tl">
                    <a:srgbClr val="DDDDDD"/>
                  </a:outerShdw>
                </a:effectLst>
                <a:latin typeface="Verdana" pitchFamily="-112" charset="0"/>
              </a:rPr>
              <a:t>Coop. Ing. Giagnoni</a:t>
            </a:r>
          </a:p>
          <a:p>
            <a:pPr algn="ctr">
              <a:defRPr/>
            </a:pPr>
            <a:r>
              <a:rPr lang="it-IT" sz="1200" i="1">
                <a:effectLst>
                  <a:outerShdw blurRad="38100" dist="38100" dir="2700000" algn="tl">
                    <a:srgbClr val="DDDDDD"/>
                  </a:outerShdw>
                </a:effectLst>
                <a:latin typeface="Verdana" pitchFamily="-112" charset="0"/>
              </a:rPr>
              <a:t>(Mendoza) - ARGENTINE</a:t>
            </a:r>
            <a:br>
              <a:rPr lang="it-IT" sz="1200" i="1">
                <a:effectLst>
                  <a:outerShdw blurRad="38100" dist="38100" dir="2700000" algn="tl">
                    <a:srgbClr val="DDDDDD"/>
                  </a:outerShdw>
                </a:effectLst>
                <a:latin typeface="Verdana" pitchFamily="-112" charset="0"/>
              </a:rPr>
            </a:br>
            <a:r>
              <a:rPr lang="it-IT" sz="1200">
                <a:latin typeface="Verdana" pitchFamily="-112" charset="0"/>
              </a:rPr>
              <a:t>n. 18 de 40.000 lt.</a:t>
            </a:r>
          </a:p>
        </p:txBody>
      </p:sp>
      <p:pic>
        <p:nvPicPr>
          <p:cNvPr id="141315" name="Picture 2" descr="Giagnoni Mendoza 10 da 400- B"/>
          <p:cNvPicPr>
            <a:picLocks noChangeAspect="1" noChangeArrowheads="1"/>
          </p:cNvPicPr>
          <p:nvPr/>
        </p:nvPicPr>
        <p:blipFill>
          <a:blip r:embed="rId2"/>
          <a:srcRect/>
          <a:stretch>
            <a:fillRect/>
          </a:stretch>
        </p:blipFill>
        <p:spPr bwMode="auto">
          <a:xfrm>
            <a:off x="1349375" y="1225550"/>
            <a:ext cx="6102350" cy="4579938"/>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2338" name="Picture 2" descr="DSC00330"/>
          <p:cNvPicPr>
            <a:picLocks noChangeAspect="1" noChangeArrowheads="1"/>
          </p:cNvPicPr>
          <p:nvPr/>
        </p:nvPicPr>
        <p:blipFill>
          <a:blip r:embed="rId2"/>
          <a:srcRect/>
          <a:stretch>
            <a:fillRect/>
          </a:stretch>
        </p:blipFill>
        <p:spPr bwMode="auto">
          <a:xfrm>
            <a:off x="365125" y="1484313"/>
            <a:ext cx="2790825" cy="3719512"/>
          </a:xfrm>
          <a:prstGeom prst="rect">
            <a:avLst/>
          </a:prstGeom>
          <a:noFill/>
          <a:ln w="6350">
            <a:solidFill>
              <a:srgbClr val="000000"/>
            </a:solidFill>
            <a:miter lim="800000"/>
            <a:headEnd/>
            <a:tailEnd/>
          </a:ln>
        </p:spPr>
      </p:pic>
      <p:pic>
        <p:nvPicPr>
          <p:cNvPr id="142339" name="Picture 3" descr="Varga2"/>
          <p:cNvPicPr>
            <a:picLocks noChangeAspect="1" noChangeArrowheads="1"/>
          </p:cNvPicPr>
          <p:nvPr/>
        </p:nvPicPr>
        <p:blipFill>
          <a:blip r:embed="rId3"/>
          <a:srcRect/>
          <a:stretch>
            <a:fillRect/>
          </a:stretch>
        </p:blipFill>
        <p:spPr bwMode="auto">
          <a:xfrm>
            <a:off x="3317875" y="1484313"/>
            <a:ext cx="5548313" cy="3719512"/>
          </a:xfrm>
          <a:prstGeom prst="rect">
            <a:avLst/>
          </a:prstGeom>
          <a:noFill/>
          <a:ln w="6350">
            <a:solidFill>
              <a:srgbClr val="000000"/>
            </a:solidFill>
            <a:miter lim="800000"/>
            <a:headEnd/>
            <a:tailEnd/>
          </a:ln>
        </p:spPr>
      </p:pic>
      <p:sp>
        <p:nvSpPr>
          <p:cNvPr id="2" name="Rectangle 4"/>
          <p:cNvSpPr>
            <a:spLocks noChangeArrowheads="1"/>
          </p:cNvSpPr>
          <p:nvPr/>
        </p:nvSpPr>
        <p:spPr bwMode="auto">
          <a:xfrm>
            <a:off x="4510088" y="5257800"/>
            <a:ext cx="3086100" cy="722313"/>
          </a:xfrm>
          <a:prstGeom prst="rect">
            <a:avLst/>
          </a:prstGeom>
          <a:noFill/>
          <a:ln>
            <a:noFill/>
          </a:ln>
          <a:extLst>
            <a:ext uri="{909E8E84-426E-40DD-AFC4-6F175D3DCCD1}"/>
            <a:ext uri="{91240B29-F687-4F45-9708-019B960494DF}"/>
          </a:extLst>
        </p:spPr>
        <p:txBody>
          <a:bodyPr anchor="ctr">
            <a:prstTxWarp prst="textNoShape">
              <a:avLst/>
            </a:prstTxWarp>
          </a:bodyPr>
          <a:lstStyle/>
          <a:p>
            <a:pPr>
              <a:spcAft>
                <a:spcPts val="1000"/>
              </a:spcAft>
              <a:defRPr/>
            </a:pPr>
            <a:r>
              <a:rPr lang="es-ES_tradnl" sz="1200" b="1" i="1">
                <a:effectLst>
                  <a:outerShdw blurRad="38100" dist="38100" dir="2700000" algn="tl">
                    <a:srgbClr val="DDDDDD"/>
                  </a:outerShdw>
                </a:effectLst>
                <a:latin typeface="Verdana" pitchFamily="-112" charset="0"/>
              </a:rPr>
              <a:t>Varga</a:t>
            </a:r>
            <a:r>
              <a:rPr lang="de-DE" sz="1200" b="1">
                <a:latin typeface="Arial" pitchFamily="-112" charset="0"/>
              </a:rPr>
              <a:t> </a:t>
            </a:r>
            <a:r>
              <a:rPr lang="es-ES_tradnl" sz="1200" b="1" i="1">
                <a:effectLst>
                  <a:outerShdw blurRad="38100" dist="38100" dir="2700000" algn="tl">
                    <a:srgbClr val="DDDDDD"/>
                  </a:outerShdw>
                </a:effectLst>
                <a:latin typeface="Verdana" pitchFamily="-112" charset="0"/>
              </a:rPr>
              <a:t>Pincészet Kft</a:t>
            </a:r>
            <a:r>
              <a:rPr lang="es-ES_tradnl" sz="1200" i="1">
                <a:effectLst>
                  <a:outerShdw blurRad="38100" dist="38100" dir="2700000" algn="tl">
                    <a:srgbClr val="DDDDDD"/>
                  </a:outerShdw>
                </a:effectLst>
                <a:latin typeface="Verdana" pitchFamily="-112" charset="0"/>
              </a:rPr>
              <a:t> – HUNGARY</a:t>
            </a:r>
            <a:br>
              <a:rPr lang="es-ES_tradnl" sz="1200" i="1">
                <a:effectLst>
                  <a:outerShdw blurRad="38100" dist="38100" dir="2700000" algn="tl">
                    <a:srgbClr val="DDDDDD"/>
                  </a:outerShdw>
                </a:effectLst>
                <a:latin typeface="Verdana" pitchFamily="-112" charset="0"/>
              </a:rPr>
            </a:br>
            <a:r>
              <a:rPr lang="es-ES_tradnl" sz="1200">
                <a:latin typeface="Verdana" pitchFamily="-112" charset="0"/>
              </a:rPr>
              <a:t>n. 10 de 60.000</a:t>
            </a:r>
            <a:r>
              <a:rPr lang="es-ES_tradnl" sz="1200" i="1">
                <a:effectLst>
                  <a:outerShdw blurRad="38100" dist="38100" dir="2700000" algn="tl">
                    <a:srgbClr val="DDDDDD"/>
                  </a:outerShdw>
                </a:effectLst>
                <a:latin typeface="Verdana" pitchFamily="-112" charset="0"/>
              </a:rPr>
              <a:t>, </a:t>
            </a:r>
            <a:r>
              <a:rPr lang="es-ES_tradnl" sz="1200">
                <a:latin typeface="Verdana" pitchFamily="-112" charset="0"/>
              </a:rPr>
              <a:t>n. 3 de 50.000, n. 4 de 40.000 lt.</a:t>
            </a:r>
            <a:endParaRPr lang="it-IT" sz="1200"/>
          </a:p>
        </p:txBody>
      </p:sp>
      <p:sp>
        <p:nvSpPr>
          <p:cNvPr id="4" name="Rectangle 7"/>
          <p:cNvSpPr>
            <a:spLocks noChangeArrowheads="1"/>
          </p:cNvSpPr>
          <p:nvPr/>
        </p:nvSpPr>
        <p:spPr bwMode="auto">
          <a:xfrm>
            <a:off x="539750" y="5157788"/>
            <a:ext cx="2824163" cy="744537"/>
          </a:xfrm>
          <a:prstGeom prst="rect">
            <a:avLst/>
          </a:prstGeom>
          <a:noFill/>
          <a:ln>
            <a:noFill/>
          </a:ln>
          <a:extLst>
            <a:ext uri="{909E8E84-426E-40DD-AFC4-6F175D3DCCD1}"/>
            <a:ext uri="{91240B29-F687-4F45-9708-019B960494DF}"/>
          </a:extLst>
        </p:spPr>
        <p:txBody>
          <a:bodyPr anchor="ctr">
            <a:prstTxWarp prst="textNoShape">
              <a:avLst/>
            </a:prstTxWarp>
          </a:bodyPr>
          <a:lstStyle/>
          <a:p>
            <a:pPr>
              <a:spcAft>
                <a:spcPts val="1000"/>
              </a:spcAft>
              <a:defRPr/>
            </a:pPr>
            <a:r>
              <a:rPr lang="es-ES_tradnl" sz="1200" b="1" i="1">
                <a:effectLst>
                  <a:outerShdw blurRad="38100" dist="38100" dir="2700000" algn="tl">
                    <a:srgbClr val="DDDDDD"/>
                  </a:outerShdw>
                </a:effectLst>
                <a:latin typeface="Verdana" pitchFamily="-112" charset="0"/>
              </a:rPr>
              <a:t>Coop. Loncomilla</a:t>
            </a:r>
            <a:r>
              <a:rPr lang="es-ES_tradnl" sz="1200" i="1">
                <a:effectLst>
                  <a:outerShdw blurRad="38100" dist="38100" dir="2700000" algn="tl">
                    <a:srgbClr val="DDDDDD"/>
                  </a:outerShdw>
                </a:effectLst>
                <a:latin typeface="Verdana" pitchFamily="-112" charset="0"/>
              </a:rPr>
              <a:t> – CHILI</a:t>
            </a:r>
            <a:br>
              <a:rPr lang="es-ES_tradnl" sz="1200" i="1">
                <a:effectLst>
                  <a:outerShdw blurRad="38100" dist="38100" dir="2700000" algn="tl">
                    <a:srgbClr val="DDDDDD"/>
                  </a:outerShdw>
                </a:effectLst>
                <a:latin typeface="Verdana" pitchFamily="-112" charset="0"/>
              </a:rPr>
            </a:br>
            <a:r>
              <a:rPr lang="es-ES_tradnl" sz="1200">
                <a:latin typeface="Verdana" pitchFamily="-112" charset="0"/>
              </a:rPr>
              <a:t>n. 8 de 100.000 lt.</a:t>
            </a:r>
            <a:endParaRPr lang="it-IT" sz="120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3362" name="Picture 2" descr="AUSTRALI"/>
          <p:cNvPicPr>
            <a:picLocks noChangeAspect="1" noChangeArrowheads="1"/>
          </p:cNvPicPr>
          <p:nvPr/>
        </p:nvPicPr>
        <p:blipFill>
          <a:blip r:embed="rId2"/>
          <a:srcRect/>
          <a:stretch>
            <a:fillRect/>
          </a:stretch>
        </p:blipFill>
        <p:spPr bwMode="auto">
          <a:xfrm>
            <a:off x="971550" y="1089025"/>
            <a:ext cx="3557588" cy="4440238"/>
          </a:xfrm>
          <a:prstGeom prst="rect">
            <a:avLst/>
          </a:prstGeom>
          <a:noFill/>
          <a:ln w="6350">
            <a:solidFill>
              <a:srgbClr val="000000"/>
            </a:solidFill>
            <a:miter lim="800000"/>
            <a:headEnd/>
            <a:tailEnd/>
          </a:ln>
        </p:spPr>
      </p:pic>
      <p:sp>
        <p:nvSpPr>
          <p:cNvPr id="2" name="Rectangle 3"/>
          <p:cNvSpPr>
            <a:spLocks noChangeArrowheads="1"/>
          </p:cNvSpPr>
          <p:nvPr/>
        </p:nvSpPr>
        <p:spPr bwMode="auto">
          <a:xfrm>
            <a:off x="755650" y="5373688"/>
            <a:ext cx="4032250" cy="815975"/>
          </a:xfrm>
          <a:prstGeom prst="rect">
            <a:avLst/>
          </a:prstGeom>
          <a:noFill/>
          <a:ln>
            <a:noFill/>
          </a:ln>
          <a:extLst>
            <a:ext uri="{909E8E84-426E-40DD-AFC4-6F175D3DCCD1}"/>
            <a:ext uri="{91240B29-F687-4F45-9708-019B960494DF}"/>
          </a:extLst>
        </p:spPr>
        <p:txBody>
          <a:bodyPr anchor="ctr">
            <a:prstTxWarp prst="textNoShape">
              <a:avLst/>
            </a:prstTxWarp>
          </a:bodyPr>
          <a:lstStyle/>
          <a:p>
            <a:pPr>
              <a:spcAft>
                <a:spcPts val="1000"/>
              </a:spcAft>
              <a:defRPr/>
            </a:pPr>
            <a:r>
              <a:rPr lang="en-GB" sz="1200" b="1" i="1">
                <a:effectLst>
                  <a:outerShdw blurRad="38100" dist="38100" dir="2700000" algn="tl">
                    <a:srgbClr val="DDDDDD"/>
                  </a:outerShdw>
                </a:effectLst>
                <a:latin typeface="Verdana" pitchFamily="-112" charset="0"/>
              </a:rPr>
              <a:t>Tandou Winery </a:t>
            </a:r>
            <a:r>
              <a:rPr lang="en-GB" sz="1200" i="1">
                <a:effectLst>
                  <a:outerShdw blurRad="38100" dist="38100" dir="2700000" algn="tl">
                    <a:srgbClr val="DDDDDD"/>
                  </a:outerShdw>
                </a:effectLst>
                <a:latin typeface="Verdana" pitchFamily="-112" charset="0"/>
              </a:rPr>
              <a:t>(Monash) – AUSTRALIE DU SUD</a:t>
            </a:r>
            <a:br>
              <a:rPr lang="en-GB" sz="1200" i="1">
                <a:effectLst>
                  <a:outerShdw blurRad="38100" dist="38100" dir="2700000" algn="tl">
                    <a:srgbClr val="DDDDDD"/>
                  </a:outerShdw>
                </a:effectLst>
                <a:latin typeface="Verdana" pitchFamily="-112" charset="0"/>
              </a:rPr>
            </a:br>
            <a:r>
              <a:rPr lang="en-GB" sz="1200">
                <a:latin typeface="Verdana" pitchFamily="-112" charset="0"/>
              </a:rPr>
              <a:t>n. 4 de </a:t>
            </a:r>
            <a:r>
              <a:rPr lang="de-DE" sz="1200">
                <a:latin typeface="Verdana" pitchFamily="-112" charset="0"/>
              </a:rPr>
              <a:t>80.000,   n. 4 de 133.000 lt.</a:t>
            </a:r>
            <a:endParaRPr lang="it-IT" sz="1200"/>
          </a:p>
        </p:txBody>
      </p:sp>
      <p:pic>
        <p:nvPicPr>
          <p:cNvPr id="143364" name="Picture 6" descr="_MG_3178"/>
          <p:cNvPicPr>
            <a:picLocks noChangeAspect="1" noChangeArrowheads="1"/>
          </p:cNvPicPr>
          <p:nvPr/>
        </p:nvPicPr>
        <p:blipFill>
          <a:blip r:embed="rId3"/>
          <a:srcRect/>
          <a:stretch>
            <a:fillRect/>
          </a:stretch>
        </p:blipFill>
        <p:spPr bwMode="auto">
          <a:xfrm>
            <a:off x="5364163" y="1108075"/>
            <a:ext cx="2952750" cy="4429125"/>
          </a:xfrm>
          <a:prstGeom prst="rect">
            <a:avLst/>
          </a:prstGeom>
          <a:solidFill>
            <a:srgbClr val="000000"/>
          </a:solidFill>
          <a:ln w="12700">
            <a:solidFill>
              <a:srgbClr val="000000"/>
            </a:solidFill>
            <a:miter lim="800000"/>
            <a:headEnd/>
            <a:tailEnd/>
          </a:ln>
        </p:spPr>
      </p:pic>
      <p:sp>
        <p:nvSpPr>
          <p:cNvPr id="4" name="Rectangle 7"/>
          <p:cNvSpPr>
            <a:spLocks noChangeArrowheads="1"/>
          </p:cNvSpPr>
          <p:nvPr/>
        </p:nvSpPr>
        <p:spPr bwMode="auto">
          <a:xfrm>
            <a:off x="4859338" y="5445125"/>
            <a:ext cx="4176712" cy="57785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spcAft>
                <a:spcPts val="1000"/>
              </a:spcAft>
              <a:defRPr/>
            </a:pPr>
            <a:r>
              <a:rPr lang="fr-FR" sz="1200" b="1" i="1">
                <a:effectLst>
                  <a:outerShdw blurRad="38100" dist="38100" dir="2700000" algn="tl">
                    <a:srgbClr val="DDDDDD"/>
                  </a:outerShdw>
                </a:effectLst>
                <a:latin typeface="Verdana" pitchFamily="-112" charset="0"/>
              </a:rPr>
              <a:t>Provins</a:t>
            </a:r>
            <a:r>
              <a:rPr lang="fr-FR" sz="1200" i="1">
                <a:effectLst>
                  <a:outerShdw blurRad="38100" dist="38100" dir="2700000" algn="tl">
                    <a:srgbClr val="DDDDDD"/>
                  </a:outerShdw>
                </a:effectLst>
                <a:latin typeface="Verdana" pitchFamily="-112" charset="0"/>
              </a:rPr>
              <a:t> – SUISSE</a:t>
            </a:r>
            <a:br>
              <a:rPr lang="fr-FR" sz="1200" i="1">
                <a:effectLst>
                  <a:outerShdw blurRad="38100" dist="38100" dir="2700000" algn="tl">
                    <a:srgbClr val="DDDDDD"/>
                  </a:outerShdw>
                </a:effectLst>
                <a:latin typeface="Verdana" pitchFamily="-112" charset="0"/>
              </a:rPr>
            </a:br>
            <a:r>
              <a:rPr lang="fr-FR" sz="1200">
                <a:latin typeface="Verdana" pitchFamily="-112" charset="0"/>
              </a:rPr>
              <a:t>n. 11 de </a:t>
            </a:r>
            <a:r>
              <a:rPr lang="de-DE" sz="1200">
                <a:latin typeface="Verdana" pitchFamily="-112" charset="0"/>
              </a:rPr>
              <a:t>50.000, n. 7 de 30.000, n. 5 de 15.000 lt.</a:t>
            </a:r>
            <a:endParaRPr lang="it-IT" sz="120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4386" name="Picture 2" descr="PA120034 small"/>
          <p:cNvPicPr>
            <a:picLocks noChangeAspect="1" noChangeArrowheads="1"/>
          </p:cNvPicPr>
          <p:nvPr/>
        </p:nvPicPr>
        <p:blipFill>
          <a:blip r:embed="rId2"/>
          <a:srcRect/>
          <a:stretch>
            <a:fillRect/>
          </a:stretch>
        </p:blipFill>
        <p:spPr bwMode="auto">
          <a:xfrm>
            <a:off x="179388" y="1628775"/>
            <a:ext cx="4351337" cy="3263900"/>
          </a:xfrm>
          <a:prstGeom prst="rect">
            <a:avLst/>
          </a:prstGeom>
          <a:noFill/>
          <a:ln w="6350">
            <a:solidFill>
              <a:srgbClr val="000000"/>
            </a:solidFill>
            <a:miter lim="800000"/>
            <a:headEnd/>
            <a:tailEnd/>
          </a:ln>
        </p:spPr>
      </p:pic>
      <p:sp>
        <p:nvSpPr>
          <p:cNvPr id="2" name="Rectangle 3"/>
          <p:cNvSpPr>
            <a:spLocks noChangeArrowheads="1"/>
          </p:cNvSpPr>
          <p:nvPr/>
        </p:nvSpPr>
        <p:spPr bwMode="auto">
          <a:xfrm>
            <a:off x="468313" y="5018088"/>
            <a:ext cx="3816350" cy="714375"/>
          </a:xfrm>
          <a:prstGeom prst="rect">
            <a:avLst/>
          </a:prstGeom>
          <a:noFill/>
          <a:ln>
            <a:noFill/>
          </a:ln>
          <a:extLst>
            <a:ext uri="{909E8E84-426E-40DD-AFC4-6F175D3DCCD1}"/>
            <a:ext uri="{91240B29-F687-4F45-9708-019B960494DF}"/>
          </a:extLst>
        </p:spPr>
        <p:txBody>
          <a:bodyPr>
            <a:prstTxWarp prst="textNoShape">
              <a:avLst/>
            </a:prstTxWarp>
          </a:bodyPr>
          <a:lstStyle/>
          <a:p>
            <a:pPr>
              <a:defRPr/>
            </a:pPr>
            <a:r>
              <a:rPr lang="es-ES_tradnl" sz="1200" b="1" i="1">
                <a:effectLst>
                  <a:outerShdw blurRad="38100" dist="38100" dir="2700000" algn="tl">
                    <a:srgbClr val="DDDDDD"/>
                  </a:outerShdw>
                </a:effectLst>
                <a:latin typeface="Verdana" pitchFamily="-112" charset="0"/>
              </a:rPr>
              <a:t>Bodega Montecillo -</a:t>
            </a:r>
            <a:r>
              <a:rPr lang="es-ES_tradnl" sz="1200" i="1">
                <a:effectLst>
                  <a:outerShdw blurRad="38100" dist="38100" dir="2700000" algn="tl">
                    <a:srgbClr val="DDDDDD"/>
                  </a:outerShdw>
                </a:effectLst>
                <a:latin typeface="Verdana" pitchFamily="-112" charset="0"/>
              </a:rPr>
              <a:t> </a:t>
            </a:r>
            <a:r>
              <a:rPr lang="es-ES_tradnl" sz="1200" b="1" i="1">
                <a:effectLst>
                  <a:outerShdw blurRad="38100" dist="38100" dir="2700000" algn="tl">
                    <a:srgbClr val="DDDDDD"/>
                  </a:outerShdw>
                </a:effectLst>
                <a:latin typeface="Verdana" pitchFamily="-112" charset="0"/>
              </a:rPr>
              <a:t>OSBORNE GROUP</a:t>
            </a:r>
          </a:p>
          <a:p>
            <a:pPr>
              <a:spcAft>
                <a:spcPts val="1000"/>
              </a:spcAft>
              <a:defRPr/>
            </a:pPr>
            <a:r>
              <a:rPr lang="es-ES_tradnl" sz="1200" i="1">
                <a:effectLst>
                  <a:outerShdw blurRad="38100" dist="38100" dir="2700000" algn="tl">
                    <a:srgbClr val="DDDDDD"/>
                  </a:outerShdw>
                </a:effectLst>
                <a:latin typeface="Verdana" pitchFamily="-112" charset="0"/>
              </a:rPr>
              <a:t>Navarrete (La Rioja) - ESPAGNE</a:t>
            </a:r>
            <a:br>
              <a:rPr lang="es-ES_tradnl" sz="1200" i="1">
                <a:effectLst>
                  <a:outerShdw blurRad="38100" dist="38100" dir="2700000" algn="tl">
                    <a:srgbClr val="DDDDDD"/>
                  </a:outerShdw>
                </a:effectLst>
                <a:latin typeface="Verdana" pitchFamily="-112" charset="0"/>
              </a:rPr>
            </a:br>
            <a:r>
              <a:rPr lang="es-ES_tradnl" sz="1200">
                <a:latin typeface="Verdana" pitchFamily="-112" charset="0"/>
              </a:rPr>
              <a:t>n. 20 de 105.000;   n. 1  de  25.000 lt.</a:t>
            </a:r>
            <a:endParaRPr lang="it-IT" sz="1200"/>
          </a:p>
        </p:txBody>
      </p:sp>
      <p:sp>
        <p:nvSpPr>
          <p:cNvPr id="3" name="Rectangle 5"/>
          <p:cNvSpPr>
            <a:spLocks noChangeArrowheads="1"/>
          </p:cNvSpPr>
          <p:nvPr/>
        </p:nvSpPr>
        <p:spPr bwMode="auto">
          <a:xfrm>
            <a:off x="4884738" y="4975225"/>
            <a:ext cx="4151312" cy="88900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defRPr/>
            </a:pPr>
            <a:r>
              <a:rPr lang="es-ES_tradnl" sz="1200" b="1" i="1">
                <a:effectLst>
                  <a:outerShdw blurRad="38100" dist="38100" dir="2700000" algn="tl">
                    <a:srgbClr val="DDDDDD"/>
                  </a:outerShdw>
                </a:effectLst>
                <a:latin typeface="Verdana" pitchFamily="-112" charset="0"/>
              </a:rPr>
              <a:t>Cant. Coop. di Colognola Gruppo Collis </a:t>
            </a:r>
          </a:p>
          <a:p>
            <a:pPr algn="ctr">
              <a:defRPr/>
            </a:pPr>
            <a:r>
              <a:rPr lang="es-ES_tradnl" sz="1200" b="1" i="1">
                <a:effectLst>
                  <a:outerShdw blurRad="38100" dist="38100" dir="2700000" algn="tl">
                    <a:srgbClr val="DDDDDD"/>
                  </a:outerShdw>
                </a:effectLst>
                <a:latin typeface="Verdana" pitchFamily="-112" charset="0"/>
              </a:rPr>
              <a:t>Verona Italie</a:t>
            </a:r>
          </a:p>
          <a:p>
            <a:pPr>
              <a:defRPr/>
            </a:pPr>
            <a:r>
              <a:rPr lang="es-ES_tradnl" sz="1200">
                <a:latin typeface="Verdana" pitchFamily="-112" charset="0"/>
              </a:rPr>
              <a:t>2009 n. 2 modif. de  120.000 lt.</a:t>
            </a:r>
          </a:p>
          <a:p>
            <a:pPr>
              <a:defRPr/>
            </a:pPr>
            <a:r>
              <a:rPr lang="es-ES_tradnl" sz="1200">
                <a:latin typeface="Verdana" pitchFamily="-112" charset="0"/>
              </a:rPr>
              <a:t>2010 n. 6 modif.  de 120.000 lt</a:t>
            </a:r>
          </a:p>
          <a:p>
            <a:pPr>
              <a:defRPr/>
            </a:pPr>
            <a:r>
              <a:rPr lang="es-ES_tradnl" sz="1200">
                <a:latin typeface="Verdana" pitchFamily="-112" charset="0"/>
              </a:rPr>
              <a:t>2011 n. 14 de 200.000 lt.</a:t>
            </a:r>
            <a:endParaRPr lang="it-IT" sz="1200"/>
          </a:p>
        </p:txBody>
      </p:sp>
      <p:pic>
        <p:nvPicPr>
          <p:cNvPr id="144389" name="Immagine 3"/>
          <p:cNvPicPr>
            <a:picLocks noChangeAspect="1"/>
          </p:cNvPicPr>
          <p:nvPr/>
        </p:nvPicPr>
        <p:blipFill>
          <a:blip r:embed="rId3"/>
          <a:srcRect/>
          <a:stretch>
            <a:fillRect/>
          </a:stretch>
        </p:blipFill>
        <p:spPr bwMode="auto">
          <a:xfrm>
            <a:off x="4914900" y="1628775"/>
            <a:ext cx="3881438" cy="3271838"/>
          </a:xfrm>
          <a:prstGeom prst="rect">
            <a:avLst/>
          </a:prstGeom>
          <a:noFill/>
          <a:ln w="12700">
            <a:solidFill>
              <a:schemeClr val="tx1"/>
            </a:solid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5410"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2CC121CC-69E8-614C-BDAF-587A2EB6911D}" type="slidenum">
              <a:rPr lang="it-IT" sz="1000" b="1">
                <a:solidFill>
                  <a:srgbClr val="80060D"/>
                </a:solidFill>
                <a:latin typeface="Verdana" pitchFamily="-112" charset="0"/>
              </a:rPr>
              <a:pPr>
                <a:spcBef>
                  <a:spcPct val="50000"/>
                </a:spcBef>
              </a:pPr>
              <a:t>69</a:t>
            </a:fld>
            <a:endParaRPr lang="it-IT" sz="1200" b="1">
              <a:solidFill>
                <a:srgbClr val="80060D"/>
              </a:solidFill>
              <a:latin typeface="Verdana" pitchFamily="-112" charset="0"/>
            </a:endParaRPr>
          </a:p>
        </p:txBody>
      </p:sp>
      <p:pic>
        <p:nvPicPr>
          <p:cNvPr id="145411" name="Picture 2" descr="Ganimede Tank"/>
          <p:cNvPicPr>
            <a:picLocks noChangeAspect="1" noChangeArrowheads="1"/>
          </p:cNvPicPr>
          <p:nvPr/>
        </p:nvPicPr>
        <p:blipFill>
          <a:blip r:embed="rId3"/>
          <a:srcRect/>
          <a:stretch>
            <a:fillRect/>
          </a:stretch>
        </p:blipFill>
        <p:spPr bwMode="auto">
          <a:xfrm>
            <a:off x="1476375" y="476250"/>
            <a:ext cx="3392488" cy="4837113"/>
          </a:xfrm>
          <a:prstGeom prst="rect">
            <a:avLst/>
          </a:prstGeom>
          <a:noFill/>
          <a:ln w="6350">
            <a:solidFill>
              <a:srgbClr val="000000"/>
            </a:solidFill>
            <a:miter lim="800000"/>
            <a:headEnd/>
            <a:tailEnd/>
          </a:ln>
        </p:spPr>
      </p:pic>
      <p:sp>
        <p:nvSpPr>
          <p:cNvPr id="2" name="Rectangle 3"/>
          <p:cNvSpPr>
            <a:spLocks noChangeArrowheads="1"/>
          </p:cNvSpPr>
          <p:nvPr/>
        </p:nvSpPr>
        <p:spPr bwMode="auto">
          <a:xfrm>
            <a:off x="2627313" y="5481638"/>
            <a:ext cx="4154487" cy="1187450"/>
          </a:xfrm>
          <a:prstGeom prst="rect">
            <a:avLst/>
          </a:prstGeom>
          <a:noFill/>
          <a:ln>
            <a:noFill/>
          </a:ln>
          <a:extLst>
            <a:ext uri="{909E8E84-426E-40DD-AFC4-6F175D3DCCD1}"/>
            <a:ext uri="{91240B29-F687-4F45-9708-019B960494DF}"/>
          </a:extLst>
        </p:spPr>
        <p:txBody>
          <a:bodyPr anchor="ctr">
            <a:prstTxWarp prst="textNoShape">
              <a:avLst/>
            </a:prstTxWarp>
          </a:bodyPr>
          <a:lstStyle/>
          <a:p>
            <a:pPr algn="ctr">
              <a:spcAft>
                <a:spcPts val="1000"/>
              </a:spcAft>
              <a:defRPr/>
            </a:pPr>
            <a:r>
              <a:rPr lang="en-GB" sz="1200" b="1" i="1" dirty="0">
                <a:effectLst>
                  <a:outerShdw blurRad="38100" dist="38100" dir="2700000" algn="tl">
                    <a:srgbClr val="DDDDDD"/>
                  </a:outerShdw>
                </a:effectLst>
                <a:latin typeface="Verdana" pitchFamily="-112" charset="0"/>
              </a:rPr>
              <a:t>Wither Hills </a:t>
            </a:r>
            <a:r>
              <a:rPr lang="en-GB" sz="1200" i="1" dirty="0">
                <a:effectLst>
                  <a:outerShdw blurRad="38100" dist="38100" dir="2700000" algn="tl">
                    <a:srgbClr val="DDDDDD"/>
                  </a:outerShdw>
                </a:effectLst>
                <a:latin typeface="Verdana" pitchFamily="-112" charset="0"/>
              </a:rPr>
              <a:t>(Marlborough)  NOUVELLE ZELANDE</a:t>
            </a:r>
            <a:endParaRPr lang="en-GB" sz="300" i="1" dirty="0">
              <a:effectLst>
                <a:outerShdw blurRad="38100" dist="38100" dir="2700000" algn="tl">
                  <a:srgbClr val="DDDDDD"/>
                </a:outerShdw>
              </a:effectLst>
              <a:latin typeface="Verdana" pitchFamily="-112" charset="0"/>
            </a:endParaRPr>
          </a:p>
          <a:p>
            <a:pPr algn="ctr">
              <a:defRPr/>
            </a:pPr>
            <a:r>
              <a:rPr lang="en-GB" sz="1200" i="1" dirty="0">
                <a:effectLst>
                  <a:outerShdw blurRad="38100" dist="38100" dir="2700000" algn="tl">
                    <a:srgbClr val="DDDDDD"/>
                  </a:outerShdw>
                </a:effectLst>
                <a:latin typeface="Verdana" pitchFamily="-112" charset="0"/>
              </a:rPr>
              <a:t>2004  </a:t>
            </a:r>
            <a:r>
              <a:rPr lang="en-GB" sz="1200" dirty="0" err="1">
                <a:latin typeface="Verdana" pitchFamily="-112" charset="0"/>
              </a:rPr>
              <a:t>n</a:t>
            </a:r>
            <a:r>
              <a:rPr lang="en-GB" sz="1200" dirty="0">
                <a:latin typeface="Verdana" pitchFamily="-112" charset="0"/>
              </a:rPr>
              <a:t>. 1 </a:t>
            </a:r>
            <a:r>
              <a:rPr lang="en-GB" sz="1200" dirty="0" err="1">
                <a:latin typeface="Verdana" pitchFamily="-112" charset="0"/>
              </a:rPr>
              <a:t>Ganimede</a:t>
            </a:r>
            <a:r>
              <a:rPr lang="en-GB" sz="1200" dirty="0">
                <a:latin typeface="Verdana" pitchFamily="-112" charset="0"/>
              </a:rPr>
              <a:t> de 15.000 lt.</a:t>
            </a:r>
          </a:p>
          <a:p>
            <a:pPr algn="ctr">
              <a:defRPr/>
            </a:pPr>
            <a:r>
              <a:rPr lang="en-GB" sz="1200" dirty="0">
                <a:latin typeface="Verdana" pitchFamily="-112" charset="0"/>
              </a:rPr>
              <a:t>2009  </a:t>
            </a:r>
            <a:r>
              <a:rPr lang="en-GB" sz="1200" dirty="0" err="1">
                <a:latin typeface="Verdana" pitchFamily="-112" charset="0"/>
              </a:rPr>
              <a:t>n</a:t>
            </a:r>
            <a:r>
              <a:rPr lang="en-GB" sz="1200" dirty="0">
                <a:latin typeface="Verdana" pitchFamily="-112" charset="0"/>
              </a:rPr>
              <a:t>. 3 </a:t>
            </a:r>
            <a:r>
              <a:rPr lang="en-GB" sz="1200" dirty="0" err="1">
                <a:latin typeface="Verdana" pitchFamily="-112" charset="0"/>
              </a:rPr>
              <a:t>Ganimede</a:t>
            </a:r>
            <a:r>
              <a:rPr lang="en-GB" sz="1200" dirty="0">
                <a:latin typeface="Verdana" pitchFamily="-112" charset="0"/>
              </a:rPr>
              <a:t> de 28.000 lt.</a:t>
            </a:r>
          </a:p>
          <a:p>
            <a:pPr algn="ctr">
              <a:buFontTx/>
              <a:buAutoNum type="arabicPlain" startAt="2011"/>
              <a:defRPr/>
            </a:pPr>
            <a:r>
              <a:rPr lang="en-GB" sz="1200" dirty="0">
                <a:latin typeface="Verdana" pitchFamily="-112" charset="0"/>
              </a:rPr>
              <a:t>  </a:t>
            </a:r>
            <a:r>
              <a:rPr lang="en-GB" sz="1200" dirty="0" err="1">
                <a:latin typeface="Verdana" pitchFamily="-112" charset="0"/>
              </a:rPr>
              <a:t>n</a:t>
            </a:r>
            <a:r>
              <a:rPr lang="en-GB" sz="1200" dirty="0">
                <a:latin typeface="Verdana" pitchFamily="-112" charset="0"/>
              </a:rPr>
              <a:t>. 10 </a:t>
            </a:r>
            <a:r>
              <a:rPr lang="en-GB" sz="1200" dirty="0" err="1">
                <a:latin typeface="Verdana" pitchFamily="-112" charset="0"/>
              </a:rPr>
              <a:t>Ganimede</a:t>
            </a:r>
            <a:r>
              <a:rPr lang="en-GB" sz="1200" dirty="0">
                <a:latin typeface="Verdana" pitchFamily="-112" charset="0"/>
              </a:rPr>
              <a:t> de 28.000 lt.</a:t>
            </a:r>
          </a:p>
          <a:p>
            <a:pPr algn="ctr">
              <a:buFontTx/>
              <a:buAutoNum type="arabicPlain" startAt="2011"/>
              <a:defRPr/>
            </a:pPr>
            <a:r>
              <a:rPr lang="en-GB" sz="1200" dirty="0">
                <a:latin typeface="Verdana" pitchFamily="-112" charset="0"/>
              </a:rPr>
              <a:t>  </a:t>
            </a:r>
            <a:r>
              <a:rPr lang="en-GB" sz="1200" dirty="0" err="1">
                <a:latin typeface="Verdana" pitchFamily="-112" charset="0"/>
              </a:rPr>
              <a:t>n</a:t>
            </a:r>
            <a:r>
              <a:rPr lang="en-GB" sz="1200" dirty="0">
                <a:latin typeface="Verdana" pitchFamily="-112" charset="0"/>
              </a:rPr>
              <a:t>. 4 </a:t>
            </a:r>
            <a:r>
              <a:rPr lang="en-GB" sz="1200" dirty="0" err="1">
                <a:latin typeface="Verdana" pitchFamily="-112" charset="0"/>
              </a:rPr>
              <a:t>Ganimede</a:t>
            </a:r>
            <a:r>
              <a:rPr lang="en-GB" sz="1200" dirty="0">
                <a:latin typeface="Verdana" pitchFamily="-112" charset="0"/>
              </a:rPr>
              <a:t> de 28.000 lt.</a:t>
            </a:r>
          </a:p>
          <a:p>
            <a:pPr algn="ctr">
              <a:buFontTx/>
              <a:buAutoNum type="arabicPlain" startAt="2011"/>
              <a:defRPr/>
            </a:pPr>
            <a:endParaRPr lang="en-GB" sz="1200" dirty="0">
              <a:latin typeface="Verdana" pitchFamily="-112" charset="0"/>
            </a:endParaRPr>
          </a:p>
          <a:p>
            <a:pPr algn="ctr">
              <a:buFontTx/>
              <a:buAutoNum type="arabicPlain" startAt="2011"/>
              <a:defRPr/>
            </a:pPr>
            <a:endParaRPr lang="it-IT" sz="1200" dirty="0"/>
          </a:p>
        </p:txBody>
      </p:sp>
      <p:pic>
        <p:nvPicPr>
          <p:cNvPr id="145413" name="Immagine 3"/>
          <p:cNvPicPr>
            <a:picLocks noChangeAspect="1"/>
          </p:cNvPicPr>
          <p:nvPr/>
        </p:nvPicPr>
        <p:blipFill>
          <a:blip r:embed="rId4"/>
          <a:srcRect/>
          <a:stretch>
            <a:fillRect/>
          </a:stretch>
        </p:blipFill>
        <p:spPr bwMode="auto">
          <a:xfrm>
            <a:off x="5349875" y="473075"/>
            <a:ext cx="3614738" cy="4840288"/>
          </a:xfrm>
          <a:prstGeom prst="rect">
            <a:avLst/>
          </a:prstGeom>
          <a:noFill/>
          <a:ln w="15875">
            <a:solidFill>
              <a:schemeClr val="tx1"/>
            </a:solid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8674" name="Rectangle 1"/>
          <p:cNvSpPr>
            <a:spLocks noGrp="1" noChangeArrowheads="1"/>
          </p:cNvSpPr>
          <p:nvPr>
            <p:ph type="title"/>
          </p:nvPr>
        </p:nvSpPr>
        <p:spPr>
          <a:xfrm>
            <a:off x="1042988" y="2436813"/>
            <a:ext cx="7129462" cy="2735262"/>
          </a:xfrm>
        </p:spPr>
        <p:txBody>
          <a:bodyPr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i="1">
                <a:solidFill>
                  <a:srgbClr val="797979"/>
                </a:solidFill>
                <a:latin typeface="Verdana" pitchFamily="-112" charset="0"/>
              </a:rPr>
              <a:t>Si le seul but n’était que d’obtenir une grande extraction des raisins, il suffirait de “passer au mixeur” le produit pour avoir une quantité de substances extraites vraiment considérable! </a:t>
            </a:r>
            <a:br>
              <a:rPr lang="en-GB" sz="1500" b="1" i="1">
                <a:solidFill>
                  <a:srgbClr val="797979"/>
                </a:solidFill>
                <a:latin typeface="Verdana" pitchFamily="-112" charset="0"/>
              </a:rPr>
            </a:br>
            <a:r>
              <a:rPr lang="en-GB" sz="1500" b="1" i="1">
                <a:solidFill>
                  <a:srgbClr val="797979"/>
                </a:solidFill>
                <a:latin typeface="Verdana" pitchFamily="-112" charset="0"/>
              </a:rPr>
              <a:t/>
            </a:r>
            <a:br>
              <a:rPr lang="en-GB" sz="1500" b="1" i="1">
                <a:solidFill>
                  <a:srgbClr val="797979"/>
                </a:solidFill>
                <a:latin typeface="Verdana" pitchFamily="-112" charset="0"/>
              </a:rPr>
            </a:br>
            <a:r>
              <a:rPr lang="en-GB" sz="1500" b="1" i="1">
                <a:solidFill>
                  <a:srgbClr val="797979"/>
                </a:solidFill>
                <a:latin typeface="Verdana" pitchFamily="-112" charset="0"/>
                <a:ea typeface="Verdana" pitchFamily="-112" charset="0"/>
                <a:cs typeface="Verdana" pitchFamily="-112" charset="0"/>
              </a:rPr>
              <a:t>Toutefois, ce sont la QUALITE et L’EQUILIBRE des substances extraites, NON PAS leur QUANTITE, qui font le succès du produit fini. Il nous faut donc des équipements qui, à travers une action douce mais efficace, peuvent garantir une EXTRACTION SELECTIVE des seules SUBSTANCES NOBLES DANS LES PEAUX DES RAISINS</a:t>
            </a:r>
            <a:r>
              <a:rPr lang="en-GB" sz="1500" b="1">
                <a:solidFill>
                  <a:srgbClr val="797979"/>
                </a:solidFill>
                <a:latin typeface="Verdana" pitchFamily="-112" charset="0"/>
              </a:rPr>
              <a:t>.</a:t>
            </a:r>
          </a:p>
        </p:txBody>
      </p:sp>
      <p:sp>
        <p:nvSpPr>
          <p:cNvPr id="28675" name="Text Box 2"/>
          <p:cNvSpPr txBox="1">
            <a:spLocks noChangeArrowheads="1"/>
          </p:cNvSpPr>
          <p:nvPr/>
        </p:nvSpPr>
        <p:spPr bwMode="auto">
          <a:xfrm>
            <a:off x="533400" y="1447800"/>
            <a:ext cx="5562600" cy="325438"/>
          </a:xfrm>
          <a:prstGeom prst="rect">
            <a:avLst/>
          </a:prstGeom>
          <a:noFill/>
          <a:ln w="9525">
            <a:noFill/>
            <a:miter lim="800000"/>
            <a:headEnd/>
            <a:tailEnd/>
          </a:ln>
        </p:spPr>
        <p:txBody>
          <a:bodyPr lIns="90000" tIns="46800" rIns="90000" bIns="46800">
            <a:prstTxWarp prst="textNoShape">
              <a:avLst/>
            </a:prstTxWarp>
            <a:spAutoFit/>
          </a:bodyPr>
          <a:lstStyle/>
          <a:p>
            <a:pPr>
              <a:lnSpc>
                <a:spcPct val="50000"/>
              </a:lnSpc>
              <a:spcBef>
                <a:spcPts val="8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EXTRACTION SELECTIVE</a:t>
            </a:r>
          </a:p>
        </p:txBody>
      </p:sp>
      <p:sp>
        <p:nvSpPr>
          <p:cNvPr id="28676" name="Text Box 3"/>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2.Processus d'extraction.</a:t>
            </a:r>
          </a:p>
        </p:txBody>
      </p:sp>
      <p:sp>
        <p:nvSpPr>
          <p:cNvPr id="28677" name="Text Box 4"/>
          <p:cNvSpPr txBox="1">
            <a:spLocks noChangeArrowheads="1"/>
          </p:cNvSpPr>
          <p:nvPr/>
        </p:nvSpPr>
        <p:spPr bwMode="auto">
          <a:xfrm>
            <a:off x="381000" y="61722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C89C6724-8929-9E47-B03D-90CD2464A0ED}"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7</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47458" name="Picture 1"/>
          <p:cNvPicPr>
            <a:picLocks noChangeAspect="1" noChangeArrowheads="1"/>
          </p:cNvPicPr>
          <p:nvPr/>
        </p:nvPicPr>
        <p:blipFill>
          <a:blip r:embed="rId5"/>
          <a:srcRect/>
          <a:stretch>
            <a:fillRect/>
          </a:stretch>
        </p:blipFill>
        <p:spPr bwMode="auto">
          <a:xfrm>
            <a:off x="304800" y="2133600"/>
            <a:ext cx="1979613" cy="4314825"/>
          </a:xfrm>
          <a:prstGeom prst="rect">
            <a:avLst/>
          </a:prstGeom>
          <a:noFill/>
          <a:ln w="9525">
            <a:noFill/>
            <a:miter lim="800000"/>
            <a:headEnd/>
            <a:tailEnd/>
          </a:ln>
        </p:spPr>
      </p:pic>
      <p:sp>
        <p:nvSpPr>
          <p:cNvPr id="147459" name="Text Box 2"/>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147460" name="Text Box 3"/>
          <p:cNvSpPr txBox="1">
            <a:spLocks noChangeArrowheads="1"/>
          </p:cNvSpPr>
          <p:nvPr/>
        </p:nvSpPr>
        <p:spPr bwMode="auto">
          <a:xfrm>
            <a:off x="304800" y="1125538"/>
            <a:ext cx="6248400" cy="779462"/>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SzPct val="25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060D"/>
                </a:solidFill>
                <a:latin typeface="Verdana" pitchFamily="-112" charset="0"/>
              </a:rPr>
              <a:t>DETAIL DE LA PHASE 2:</a:t>
            </a:r>
            <a:br>
              <a:rPr lang="en-GB" sz="1200" b="1">
                <a:solidFill>
                  <a:srgbClr val="80060D"/>
                </a:solidFill>
                <a:latin typeface="Verdana" pitchFamily="-112" charset="0"/>
              </a:rPr>
            </a:br>
            <a:r>
              <a:rPr lang="en-GB" sz="1200" b="1">
                <a:solidFill>
                  <a:srgbClr val="80060D"/>
                </a:solidFill>
                <a:latin typeface="Verdana" pitchFamily="-112" charset="0"/>
                <a:ea typeface="Verdana" pitchFamily="-112" charset="0"/>
                <a:cs typeface="Verdana" pitchFamily="-112" charset="0"/>
              </a:rPr>
              <a:t>Effet sur le chapeau des marcs dû à l’action des bulles de gaz qui montent à travers le cou du diaphragme de</a:t>
            </a:r>
            <a:r>
              <a:rPr lang="en-GB" sz="1200" b="1">
                <a:solidFill>
                  <a:srgbClr val="80060D"/>
                </a:solidFill>
                <a:latin typeface="Verdana" pitchFamily="-112" charset="0"/>
              </a:rPr>
              <a:t> </a:t>
            </a:r>
            <a:r>
              <a:rPr lang="en-GB" sz="1200" b="1">
                <a:solidFill>
                  <a:schemeClr val="tx1"/>
                </a:solidFill>
                <a:latin typeface="Verdana" pitchFamily="-112" charset="0"/>
              </a:rPr>
              <a:t>Ganimede</a:t>
            </a:r>
            <a:r>
              <a:rPr lang="en-GB" sz="1200" b="1" baseline="30000">
                <a:solidFill>
                  <a:schemeClr val="tx1"/>
                </a:solidFill>
                <a:latin typeface="Verdana" pitchFamily="-112" charset="0"/>
              </a:rPr>
              <a:t>®</a:t>
            </a:r>
          </a:p>
        </p:txBody>
      </p:sp>
      <p:sp>
        <p:nvSpPr>
          <p:cNvPr id="147461" name="Text Box 4"/>
          <p:cNvSpPr txBox="1">
            <a:spLocks noChangeArrowheads="1"/>
          </p:cNvSpPr>
          <p:nvPr/>
        </p:nvSpPr>
        <p:spPr bwMode="auto">
          <a:xfrm>
            <a:off x="58738" y="2940050"/>
            <a:ext cx="625475"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Bipasse</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fermé</a:t>
            </a:r>
          </a:p>
        </p:txBody>
      </p:sp>
      <p:sp>
        <p:nvSpPr>
          <p:cNvPr id="147462" name="Rectangle 5"/>
          <p:cNvSpPr>
            <a:spLocks noGrp="1" noChangeArrowheads="1"/>
          </p:cNvSpPr>
          <p:nvPr>
            <p:ph type="title"/>
          </p:nvPr>
        </p:nvSpPr>
        <p:spPr>
          <a:xfrm>
            <a:off x="6553200" y="1481138"/>
            <a:ext cx="2590800" cy="4310062"/>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808080"/>
                </a:solidFill>
                <a:latin typeface="Verdana" pitchFamily="-112" charset="0"/>
              </a:rPr>
              <a:t>L’énorme quantité de CO</a:t>
            </a:r>
            <a:r>
              <a:rPr lang="en-GB" sz="1000" baseline="-25000">
                <a:solidFill>
                  <a:srgbClr val="808080"/>
                </a:solidFill>
                <a:latin typeface="Verdana" pitchFamily="-112" charset="0"/>
                <a:ea typeface="Verdana" pitchFamily="-112" charset="0"/>
                <a:cs typeface="Verdana" pitchFamily="-112" charset="0"/>
              </a:rPr>
              <a:t>2</a:t>
            </a:r>
            <a:r>
              <a:rPr lang="en-GB" sz="1000">
                <a:solidFill>
                  <a:srgbClr val="808080"/>
                </a:solidFill>
                <a:latin typeface="Verdana" pitchFamily="-112" charset="0"/>
              </a:rPr>
              <a:t> dégagé par la fermentation naturelle sature vite l’interstice qui se trouve au dessous du diaphragme en entonnoir. A ce point, le gaz excédant trouve le col du diaphragme comme </a:t>
            </a:r>
            <a:r>
              <a:rPr lang="en-GB" sz="1000" b="1">
                <a:solidFill>
                  <a:srgbClr val="808080"/>
                </a:solidFill>
                <a:latin typeface="Verdana" pitchFamily="-112" charset="0"/>
              </a:rPr>
              <a:t>la seule voie pour s’échapper et </a:t>
            </a:r>
            <a:r>
              <a:rPr lang="en-GB" sz="1000" b="1">
                <a:solidFill>
                  <a:srgbClr val="808080"/>
                </a:solidFill>
                <a:latin typeface="Verdana" pitchFamily="-112" charset="0"/>
                <a:ea typeface="Verdana" pitchFamily="-112" charset="0"/>
                <a:cs typeface="Verdana" pitchFamily="-112" charset="0"/>
              </a:rPr>
              <a:t>se déverse vers la surface en formant de grosses</a:t>
            </a:r>
            <a:r>
              <a:rPr lang="en-GB" sz="1000">
                <a:solidFill>
                  <a:srgbClr val="808080"/>
                </a:solidFill>
                <a:latin typeface="Verdana" pitchFamily="-112" charset="0"/>
                <a:ea typeface="Verdana" pitchFamily="-112" charset="0"/>
                <a:cs typeface="Verdana" pitchFamily="-112" charset="0"/>
              </a:rPr>
              <a:t> </a:t>
            </a:r>
            <a:r>
              <a:rPr lang="en-GB" sz="1000" b="1">
                <a:solidFill>
                  <a:srgbClr val="808080"/>
                </a:solidFill>
                <a:latin typeface="Verdana" pitchFamily="-112" charset="0"/>
                <a:ea typeface="Verdana" pitchFamily="-112" charset="0"/>
                <a:cs typeface="Verdana" pitchFamily="-112" charset="0"/>
              </a:rPr>
              <a:t>bulles, qui remuent constamment le chapeau des marcs et empêchent qu’il ne se compacte.</a:t>
            </a:r>
            <a:r>
              <a:rPr lang="en-GB" sz="1000">
                <a:solidFill>
                  <a:srgbClr val="808080"/>
                </a:solidFill>
                <a:latin typeface="Verdana" pitchFamily="-112" charset="0"/>
                <a:ea typeface="Verdana" pitchFamily="-112" charset="0"/>
                <a:cs typeface="Verdana" pitchFamily="-112" charset="0"/>
              </a:rPr>
              <a:t> </a:t>
            </a:r>
            <a:r>
              <a:rPr lang="en-GB" sz="1000">
                <a:solidFill>
                  <a:srgbClr val="808080"/>
                </a:solidFill>
                <a:latin typeface="Verdana" pitchFamily="-112" charset="0"/>
              </a:rPr>
              <a:t>De plus, ces bulles entraînent du liquide toujours nouveau et plus dilué, qui peut donc participer à l’extraction. </a:t>
            </a:r>
            <a:br>
              <a:rPr lang="en-GB" sz="1000">
                <a:solidFill>
                  <a:srgbClr val="808080"/>
                </a:solidFill>
                <a:latin typeface="Verdana" pitchFamily="-112" charset="0"/>
              </a:rPr>
            </a:br>
            <a:r>
              <a:rPr lang="en-GB" sz="1000">
                <a:solidFill>
                  <a:srgbClr val="808080"/>
                </a:solidFill>
                <a:latin typeface="Verdana" pitchFamily="-112" charset="0"/>
              </a:rPr>
              <a:t/>
            </a:r>
            <a:br>
              <a:rPr lang="en-GB" sz="1000">
                <a:solidFill>
                  <a:srgbClr val="808080"/>
                </a:solidFill>
                <a:latin typeface="Verdana" pitchFamily="-112" charset="0"/>
              </a:rPr>
            </a:br>
            <a:r>
              <a:rPr lang="en-GB" sz="1000">
                <a:solidFill>
                  <a:srgbClr val="808080"/>
                </a:solidFill>
                <a:latin typeface="Verdana" pitchFamily="-112" charset="0"/>
              </a:rPr>
              <a:t>Tout cela s’opère de manière délicate mais efficace, sans employer des moyens mécaniques agressifs. </a:t>
            </a:r>
            <a:br>
              <a:rPr lang="en-GB" sz="1000">
                <a:solidFill>
                  <a:srgbClr val="808080"/>
                </a:solidFill>
                <a:latin typeface="Verdana" pitchFamily="-112" charset="0"/>
              </a:rPr>
            </a:br>
            <a:r>
              <a:rPr lang="en-GB" sz="1000">
                <a:solidFill>
                  <a:srgbClr val="808080"/>
                </a:solidFill>
                <a:latin typeface="Verdana" pitchFamily="-112" charset="0"/>
              </a:rPr>
              <a:t/>
            </a:r>
            <a:br>
              <a:rPr lang="en-GB" sz="1000">
                <a:solidFill>
                  <a:srgbClr val="808080"/>
                </a:solidFill>
                <a:latin typeface="Verdana" pitchFamily="-112" charset="0"/>
              </a:rPr>
            </a:br>
            <a:r>
              <a:rPr lang="en-GB" sz="1000">
                <a:solidFill>
                  <a:srgbClr val="808080"/>
                </a:solidFill>
                <a:latin typeface="Verdana" pitchFamily="-112" charset="0"/>
              </a:rPr>
              <a:t>Les turbulences générées par les bulles permettent encore la chute par gravité des pépins sur le fond conique de la cuve, d’où ils peuvent être éliminés aisément.</a:t>
            </a:r>
          </a:p>
        </p:txBody>
      </p:sp>
      <p:sp>
        <p:nvSpPr>
          <p:cNvPr id="147463" name="Text Box 6"/>
          <p:cNvSpPr txBox="1">
            <a:spLocks noChangeArrowheads="1"/>
          </p:cNvSpPr>
          <p:nvPr/>
        </p:nvSpPr>
        <p:spPr bwMode="auto">
          <a:xfrm>
            <a:off x="3743325" y="5838825"/>
            <a:ext cx="1295400" cy="347663"/>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latin typeface="Verdana" pitchFamily="-112" charset="0"/>
              </a:rPr>
              <a:t>Retourner à la page principale</a:t>
            </a:r>
          </a:p>
        </p:txBody>
      </p:sp>
      <p:sp>
        <p:nvSpPr>
          <p:cNvPr id="147464" name="Text Box 12"/>
          <p:cNvSpPr txBox="1">
            <a:spLocks noChangeArrowheads="1"/>
          </p:cNvSpPr>
          <p:nvPr/>
        </p:nvSpPr>
        <p:spPr bwMode="auto">
          <a:xfrm>
            <a:off x="381000" y="65373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CDD6071A-1E75-2E48-B56C-E954F9147AB3}"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70</a:t>
            </a:fld>
            <a:endParaRPr lang="en-GB" sz="1000" b="1">
              <a:solidFill>
                <a:srgbClr val="80060D"/>
              </a:solidFill>
              <a:latin typeface="Verdana" pitchFamily="-112" charset="0"/>
            </a:endParaRPr>
          </a:p>
        </p:txBody>
      </p:sp>
      <p:sp>
        <p:nvSpPr>
          <p:cNvPr id="147465" name="Rectangle 14"/>
          <p:cNvSpPr>
            <a:spLocks noChangeArrowheads="1"/>
          </p:cNvSpPr>
          <p:nvPr/>
        </p:nvSpPr>
        <p:spPr bwMode="auto">
          <a:xfrm>
            <a:off x="2362200" y="5424488"/>
            <a:ext cx="614363" cy="214312"/>
          </a:xfrm>
          <a:prstGeom prst="rect">
            <a:avLst/>
          </a:prstGeom>
          <a:noFill/>
          <a:ln w="9525">
            <a:noFill/>
            <a:miter lim="800000"/>
            <a:headEnd/>
            <a:tailEnd/>
          </a:ln>
        </p:spPr>
        <p:txBody>
          <a:bodyPr wrap="none">
            <a:prstTxWarp prst="textNoShape">
              <a:avLst/>
            </a:prstTxWarp>
            <a:spAutoFit/>
          </a:bodyPr>
          <a:lstStyle/>
          <a:p>
            <a:r>
              <a:rPr lang="it-IT" sz="800" b="1">
                <a:solidFill>
                  <a:srgbClr val="80060D"/>
                </a:solidFill>
                <a:latin typeface="Verdana" pitchFamily="-112" charset="0"/>
              </a:rPr>
              <a:t>Vidéo 2</a:t>
            </a:r>
          </a:p>
        </p:txBody>
      </p:sp>
      <p:sp>
        <p:nvSpPr>
          <p:cNvPr id="147466" name="Rectangle 15">
            <a:hlinkClick r:id="rId6" action="ppaction://hlinksldjump"/>
          </p:cNvPr>
          <p:cNvSpPr>
            <a:spLocks noChangeArrowheads="1"/>
          </p:cNvSpPr>
          <p:nvPr/>
        </p:nvSpPr>
        <p:spPr bwMode="auto">
          <a:xfrm>
            <a:off x="7467600" y="5791200"/>
            <a:ext cx="990600" cy="457200"/>
          </a:xfrm>
          <a:prstGeom prst="rect">
            <a:avLst/>
          </a:prstGeom>
          <a:noFill/>
          <a:ln w="152400">
            <a:solidFill>
              <a:srgbClr val="FFFF00"/>
            </a:solidFill>
            <a:miter lim="800000"/>
            <a:headEnd/>
            <a:tailEnd/>
          </a:ln>
        </p:spPr>
        <p:txBody>
          <a:bodyPr wrap="none" anchor="ctr">
            <a:prstTxWarp prst="textNoShape">
              <a:avLst/>
            </a:prstTxWarp>
          </a:bodyPr>
          <a:lstStyle/>
          <a:p>
            <a:pPr algn="ctr"/>
            <a:r>
              <a:rPr lang="it-IT" sz="900" b="1">
                <a:latin typeface="Verdana" pitchFamily="-112" charset="0"/>
              </a:rPr>
              <a:t>Chapeau </a:t>
            </a:r>
          </a:p>
          <a:p>
            <a:pPr algn="ctr"/>
            <a:r>
              <a:rPr lang="it-IT" sz="900" b="1">
                <a:latin typeface="Verdana" pitchFamily="-112" charset="0"/>
              </a:rPr>
              <a:t>de marcs</a:t>
            </a:r>
          </a:p>
        </p:txBody>
      </p:sp>
      <p:pic>
        <p:nvPicPr>
          <p:cNvPr id="147467" name="Picture 11" descr="/Users/Alberto/Desktop/Presentazioni 2012/Video Pwp/Filmato 4.mpg">
            <a:hlinkClick r:id="" action="ppaction://media"/>
          </p:cNvPr>
          <p:cNvPicPr/>
          <p:nvPr>
            <a:videoFile r:link="rId1"/>
          </p:nvPr>
        </p:nvPicPr>
        <p:blipFill>
          <a:blip r:embed="rId7"/>
          <a:srcRect/>
          <a:stretch>
            <a:fillRect/>
          </a:stretch>
        </p:blipFill>
        <p:spPr bwMode="auto">
          <a:xfrm>
            <a:off x="2438400" y="2514600"/>
            <a:ext cx="3759200" cy="2819400"/>
          </a:xfrm>
          <a:prstGeom prst="rect">
            <a:avLst/>
          </a:prstGeom>
          <a:noFill/>
          <a:ln w="9525">
            <a:noFill/>
            <a:miter lim="800000"/>
            <a:headEnd/>
            <a:tailEnd/>
          </a:ln>
        </p:spPr>
      </p:pic>
      <p:sp>
        <p:nvSpPr>
          <p:cNvPr id="147468" name="AutoShape 6">
            <a:hlinkClick r:id="rId8" action="ppaction://hlinksldjump"/>
          </p:cNvPr>
          <p:cNvSpPr>
            <a:spLocks noChangeArrowheads="1"/>
          </p:cNvSpPr>
          <p:nvPr/>
        </p:nvSpPr>
        <p:spPr bwMode="auto">
          <a:xfrm flipH="1">
            <a:off x="3962400" y="5562600"/>
            <a:ext cx="381000" cy="304800"/>
          </a:xfrm>
          <a:custGeom>
            <a:avLst/>
            <a:gdLst>
              <a:gd name="T0" fmla="*/ 1568194607 w 21600"/>
              <a:gd name="T1" fmla="*/ 0 h 21600"/>
              <a:gd name="T2" fmla="*/ 0 w 21600"/>
              <a:gd name="T3" fmla="*/ 428221563 h 21600"/>
              <a:gd name="T4" fmla="*/ 1568194607 w 21600"/>
              <a:gd name="T5" fmla="*/ 856443324 h 21600"/>
              <a:gd name="T6" fmla="*/ 2090926042 w 21600"/>
              <a:gd name="T7" fmla="*/ 428221563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80060D"/>
          </a:solidFill>
          <a:ln w="9525">
            <a:solidFill>
              <a:schemeClr val="tx1"/>
            </a:solidFill>
            <a:miter lim="800000"/>
            <a:headEnd/>
            <a:tailEnd/>
          </a:ln>
        </p:spPr>
        <p:txBody>
          <a:bodyPr wrap="none" anchor="ctr">
            <a:prstTxWarp prst="textNoShape">
              <a:avLst/>
            </a:prstTxWarp>
          </a:bodyPr>
          <a:lstStyle/>
          <a:p>
            <a:endParaRPr lang="it-IT"/>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480" fill="hold"/>
                                        <p:tgtEl>
                                          <p:spTgt spid="14746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47467"/>
                </p:tgtEl>
              </p:cMediaNode>
            </p:video>
            <p:seq concurrent="1" nextAc="seek">
              <p:cTn id="8" restart="whenNotActive" fill="hold" evtFilter="cancelBubble" nodeType="interactiveSeq">
                <p:stCondLst>
                  <p:cond evt="onClick" delay="0">
                    <p:tgtEl>
                      <p:spTgt spid="14746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7467"/>
                                        </p:tgtEl>
                                      </p:cBhvr>
                                    </p:cmd>
                                  </p:childTnLst>
                                </p:cTn>
                              </p:par>
                            </p:childTnLst>
                          </p:cTn>
                        </p:par>
                      </p:childTnLst>
                    </p:cTn>
                  </p:par>
                </p:childTnLst>
              </p:cTn>
              <p:nextCondLst>
                <p:cond evt="onClick" delay="0">
                  <p:tgtEl>
                    <p:spTgt spid="147467"/>
                  </p:tgtEl>
                </p:cond>
              </p:nextCondLst>
            </p:seq>
          </p:childTnLst>
        </p:cTn>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49506" name="Picture 1"/>
          <p:cNvPicPr>
            <a:picLocks noChangeAspect="1" noChangeArrowheads="1"/>
          </p:cNvPicPr>
          <p:nvPr/>
        </p:nvPicPr>
        <p:blipFill>
          <a:blip r:embed="rId5"/>
          <a:srcRect/>
          <a:stretch>
            <a:fillRect/>
          </a:stretch>
        </p:blipFill>
        <p:spPr bwMode="auto">
          <a:xfrm>
            <a:off x="304800" y="2057400"/>
            <a:ext cx="2039938" cy="4314825"/>
          </a:xfrm>
          <a:prstGeom prst="rect">
            <a:avLst/>
          </a:prstGeom>
          <a:noFill/>
          <a:ln w="9525">
            <a:noFill/>
            <a:miter lim="800000"/>
            <a:headEnd/>
            <a:tailEnd/>
          </a:ln>
        </p:spPr>
      </p:pic>
      <p:sp>
        <p:nvSpPr>
          <p:cNvPr id="149507" name="Text Box 2"/>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149508" name="Text Box 3"/>
          <p:cNvSpPr txBox="1">
            <a:spLocks noChangeArrowheads="1"/>
          </p:cNvSpPr>
          <p:nvPr/>
        </p:nvSpPr>
        <p:spPr bwMode="auto">
          <a:xfrm>
            <a:off x="304800" y="1143000"/>
            <a:ext cx="6248400" cy="550863"/>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SzPct val="25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060D"/>
                </a:solidFill>
                <a:latin typeface="Verdana" pitchFamily="-112" charset="0"/>
                <a:ea typeface="Verdana" pitchFamily="-112" charset="0"/>
                <a:cs typeface="Verdana" pitchFamily="-112" charset="0"/>
              </a:rPr>
              <a:t>DETAIL DE LA PHASE</a:t>
            </a:r>
            <a:r>
              <a:rPr lang="en-GB" sz="1200" b="1">
                <a:solidFill>
                  <a:srgbClr val="80060D"/>
                </a:solidFill>
                <a:latin typeface="Verdana" pitchFamily="-112" charset="0"/>
              </a:rPr>
              <a:t>  3:</a:t>
            </a:r>
            <a:br>
              <a:rPr lang="en-GB" sz="1200" b="1">
                <a:solidFill>
                  <a:srgbClr val="80060D"/>
                </a:solidFill>
                <a:latin typeface="Verdana" pitchFamily="-112" charset="0"/>
              </a:rPr>
            </a:br>
            <a:r>
              <a:rPr lang="en-GB" sz="1200" b="1">
                <a:solidFill>
                  <a:srgbClr val="80060D"/>
                </a:solidFill>
                <a:latin typeface="Verdana" pitchFamily="-112" charset="0"/>
              </a:rPr>
              <a:t>Ouverture du Bipasse de </a:t>
            </a:r>
            <a:r>
              <a:rPr lang="en-GB" sz="1200" b="1">
                <a:solidFill>
                  <a:schemeClr val="tx1"/>
                </a:solidFill>
                <a:latin typeface="Verdana" pitchFamily="-112" charset="0"/>
              </a:rPr>
              <a:t>Ganimede</a:t>
            </a:r>
            <a:r>
              <a:rPr lang="en-GB" sz="1200" b="1" baseline="30000">
                <a:solidFill>
                  <a:schemeClr val="tx1"/>
                </a:solidFill>
                <a:latin typeface="Verdana" pitchFamily="-112" charset="0"/>
              </a:rPr>
              <a:t>®</a:t>
            </a:r>
          </a:p>
        </p:txBody>
      </p:sp>
      <p:sp>
        <p:nvSpPr>
          <p:cNvPr id="149509" name="Text Box 4"/>
          <p:cNvSpPr txBox="1">
            <a:spLocks noChangeArrowheads="1"/>
          </p:cNvSpPr>
          <p:nvPr/>
        </p:nvSpPr>
        <p:spPr bwMode="auto">
          <a:xfrm>
            <a:off x="58738" y="2940050"/>
            <a:ext cx="642937"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Bipasse</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OUVERT</a:t>
            </a:r>
          </a:p>
        </p:txBody>
      </p:sp>
      <p:sp>
        <p:nvSpPr>
          <p:cNvPr id="149510" name="Rectangle 5"/>
          <p:cNvSpPr>
            <a:spLocks noGrp="1" noChangeArrowheads="1"/>
          </p:cNvSpPr>
          <p:nvPr>
            <p:ph type="title"/>
          </p:nvPr>
        </p:nvSpPr>
        <p:spPr>
          <a:xfrm>
            <a:off x="6553200" y="1223963"/>
            <a:ext cx="2590800" cy="4594225"/>
          </a:xfrm>
        </p:spPr>
        <p:txBody>
          <a:bodyPr lIns="91440" tIns="45720" rIns="91440" bIns="45720" anchor="t"/>
          <a:lstStyle/>
          <a:p>
            <a:pPr algn="l" eaLnBrk="1" hangingPunct="1">
              <a:lnSpc>
                <a:spcPct val="110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808080"/>
                </a:solidFill>
                <a:latin typeface="Verdana" pitchFamily="-112" charset="0"/>
              </a:rPr>
              <a:t>Si l’on veut exercer une action plus vigoureuse sur tout le chapeau des marcs, le bipasse de </a:t>
            </a:r>
            <a:r>
              <a:rPr lang="en-GB" sz="1000" b="1">
                <a:solidFill>
                  <a:srgbClr val="808080"/>
                </a:solidFill>
                <a:latin typeface="Verdana" pitchFamily="-112" charset="0"/>
                <a:ea typeface="Verdana" pitchFamily="-112" charset="0"/>
                <a:cs typeface="Verdana" pitchFamily="-112" charset="0"/>
              </a:rPr>
              <a:t>Ganimede</a:t>
            </a:r>
            <a:r>
              <a:rPr lang="en-GB" sz="1000" b="1" baseline="31000">
                <a:solidFill>
                  <a:srgbClr val="808080"/>
                </a:solidFill>
                <a:latin typeface="Verdana" pitchFamily="-112" charset="0"/>
                <a:ea typeface="Verdana" pitchFamily="-112" charset="0"/>
                <a:cs typeface="Verdana" pitchFamily="-112" charset="0"/>
              </a:rPr>
              <a:t>®</a:t>
            </a:r>
            <a:r>
              <a:rPr lang="en-GB" sz="1000">
                <a:solidFill>
                  <a:srgbClr val="808080"/>
                </a:solidFill>
                <a:latin typeface="Verdana" pitchFamily="-112" charset="0"/>
              </a:rPr>
              <a:t> se révèle un dispositif précieux. </a:t>
            </a:r>
            <a:br>
              <a:rPr lang="en-GB" sz="1000">
                <a:solidFill>
                  <a:srgbClr val="808080"/>
                </a:solidFill>
                <a:latin typeface="Verdana" pitchFamily="-112" charset="0"/>
              </a:rPr>
            </a:br>
            <a:r>
              <a:rPr lang="en-GB" sz="1000" b="1">
                <a:solidFill>
                  <a:srgbClr val="808080"/>
                </a:solidFill>
                <a:latin typeface="Verdana" pitchFamily="-112" charset="0"/>
                <a:ea typeface="Verdana" pitchFamily="-112" charset="0"/>
                <a:cs typeface="Verdana" pitchFamily="-112" charset="0"/>
              </a:rPr>
              <a:t>L’ouverture du bipasse provoque la sortie vigoureuse de toute la masse de CO</a:t>
            </a:r>
            <a:r>
              <a:rPr lang="en-GB" sz="1000" b="1" baseline="-25000">
                <a:solidFill>
                  <a:srgbClr val="808080"/>
                </a:solidFill>
                <a:latin typeface="Verdana" pitchFamily="-112" charset="0"/>
                <a:ea typeface="Verdana" pitchFamily="-112" charset="0"/>
                <a:cs typeface="Verdana" pitchFamily="-112" charset="0"/>
              </a:rPr>
              <a:t>2</a:t>
            </a:r>
            <a:r>
              <a:rPr lang="en-GB" sz="1000" b="1">
                <a:solidFill>
                  <a:srgbClr val="808080"/>
                </a:solidFill>
                <a:latin typeface="Verdana" pitchFamily="-112" charset="0"/>
                <a:ea typeface="Verdana" pitchFamily="-112" charset="0"/>
                <a:cs typeface="Verdana" pitchFamily="-112" charset="0"/>
              </a:rPr>
              <a:t> présente dans l’interstice. Le gaz pousse une grande masse de liquide, qui inonde le chapeau des marcs, en le remuant et en remplaçant le liquide des peaux, qui est déjà saturé, avec du nouveau liquide plus dilué.</a:t>
            </a:r>
            <a:r>
              <a:rPr lang="en-GB" sz="1000">
                <a:solidFill>
                  <a:srgbClr val="808080"/>
                </a:solidFill>
                <a:latin typeface="Verdana" pitchFamily="-112" charset="0"/>
                <a:ea typeface="Verdana" pitchFamily="-112" charset="0"/>
                <a:cs typeface="Verdana" pitchFamily="-112" charset="0"/>
              </a:rPr>
              <a:t> </a:t>
            </a:r>
            <a:br>
              <a:rPr lang="en-GB" sz="1000">
                <a:solidFill>
                  <a:srgbClr val="808080"/>
                </a:solidFill>
                <a:latin typeface="Verdana" pitchFamily="-112" charset="0"/>
                <a:ea typeface="Verdana" pitchFamily="-112" charset="0"/>
                <a:cs typeface="Verdana" pitchFamily="-112" charset="0"/>
              </a:rPr>
            </a:br>
            <a:r>
              <a:rPr lang="en-GB" sz="1000">
                <a:solidFill>
                  <a:srgbClr val="808080"/>
                </a:solidFill>
                <a:latin typeface="Verdana" pitchFamily="-112" charset="0"/>
                <a:ea typeface="Verdana" pitchFamily="-112" charset="0"/>
                <a:cs typeface="Verdana" pitchFamily="-112" charset="0"/>
              </a:rPr>
              <a:t/>
            </a:r>
            <a:br>
              <a:rPr lang="en-GB" sz="1000">
                <a:solidFill>
                  <a:srgbClr val="808080"/>
                </a:solidFill>
                <a:latin typeface="Verdana" pitchFamily="-112" charset="0"/>
                <a:ea typeface="Verdana" pitchFamily="-112" charset="0"/>
                <a:cs typeface="Verdana" pitchFamily="-112" charset="0"/>
              </a:rPr>
            </a:br>
            <a:r>
              <a:rPr lang="en-GB" sz="1000">
                <a:solidFill>
                  <a:srgbClr val="808080"/>
                </a:solidFill>
                <a:latin typeface="Verdana" pitchFamily="-112" charset="0"/>
              </a:rPr>
              <a:t>À ce point, le moût réussit à dilater l’interstice et cela provoque une baisse soudaine du niveau du chapeau, qui continue à être remué intimement. </a:t>
            </a:r>
            <a:br>
              <a:rPr lang="en-GB" sz="1000">
                <a:solidFill>
                  <a:srgbClr val="808080"/>
                </a:solidFill>
                <a:latin typeface="Verdana" pitchFamily="-112" charset="0"/>
              </a:rPr>
            </a:br>
            <a:r>
              <a:rPr lang="en-GB" sz="1000">
                <a:solidFill>
                  <a:srgbClr val="808080"/>
                </a:solidFill>
                <a:latin typeface="Verdana" pitchFamily="-112" charset="0"/>
              </a:rPr>
              <a:t/>
            </a:r>
            <a:br>
              <a:rPr lang="en-GB" sz="1000">
                <a:solidFill>
                  <a:srgbClr val="808080"/>
                </a:solidFill>
                <a:latin typeface="Verdana" pitchFamily="-112" charset="0"/>
              </a:rPr>
            </a:br>
            <a:r>
              <a:rPr lang="en-GB" sz="1000" b="1">
                <a:solidFill>
                  <a:srgbClr val="808080"/>
                </a:solidFill>
                <a:latin typeface="Verdana" pitchFamily="-112" charset="0"/>
                <a:ea typeface="Verdana" pitchFamily="-112" charset="0"/>
                <a:cs typeface="Verdana" pitchFamily="-112" charset="0"/>
              </a:rPr>
              <a:t>Avec cette énergie efficace, délicate et gratuite, Ganimede</a:t>
            </a:r>
            <a:r>
              <a:rPr lang="en-GB" sz="1000" b="1" baseline="31000">
                <a:solidFill>
                  <a:srgbClr val="808080"/>
                </a:solidFill>
                <a:latin typeface="Verdana" pitchFamily="-112" charset="0"/>
                <a:ea typeface="Verdana" pitchFamily="-112" charset="0"/>
                <a:cs typeface="Verdana" pitchFamily="-112" charset="0"/>
              </a:rPr>
              <a:t>®</a:t>
            </a:r>
            <a:r>
              <a:rPr lang="en-GB" sz="1000" b="1">
                <a:solidFill>
                  <a:srgbClr val="808080"/>
                </a:solidFill>
                <a:latin typeface="Verdana" pitchFamily="-112" charset="0"/>
                <a:ea typeface="Verdana" pitchFamily="-112" charset="0"/>
                <a:cs typeface="Verdana" pitchFamily="-112" charset="0"/>
              </a:rPr>
              <a:t> réussit à mouvementer des chapeaux de plus de DEUX METRES d’épais</a:t>
            </a:r>
            <a:r>
              <a:rPr lang="en-GB" sz="1000" b="1">
                <a:solidFill>
                  <a:srgbClr val="808080"/>
                </a:solidFill>
                <a:latin typeface="Verdana" pitchFamily="-112" charset="0"/>
              </a:rPr>
              <a:t>!</a:t>
            </a:r>
            <a:br>
              <a:rPr lang="en-GB" sz="1000" b="1">
                <a:solidFill>
                  <a:srgbClr val="808080"/>
                </a:solidFill>
                <a:latin typeface="Verdana" pitchFamily="-112" charset="0"/>
              </a:rPr>
            </a:br>
            <a:endParaRPr lang="en-GB" sz="1000" b="1">
              <a:solidFill>
                <a:srgbClr val="808080"/>
              </a:solidFill>
              <a:latin typeface="Verdana" pitchFamily="-112" charset="0"/>
            </a:endParaRPr>
          </a:p>
        </p:txBody>
      </p:sp>
      <p:sp>
        <p:nvSpPr>
          <p:cNvPr id="149511" name="Text Box 7"/>
          <p:cNvSpPr txBox="1">
            <a:spLocks noChangeArrowheads="1"/>
          </p:cNvSpPr>
          <p:nvPr/>
        </p:nvSpPr>
        <p:spPr bwMode="auto">
          <a:xfrm>
            <a:off x="3743325" y="5838825"/>
            <a:ext cx="1295400" cy="347663"/>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latin typeface="Verdana" pitchFamily="-112" charset="0"/>
              </a:rPr>
              <a:t>Retourner à la page principale</a:t>
            </a:r>
          </a:p>
        </p:txBody>
      </p:sp>
      <p:sp>
        <p:nvSpPr>
          <p:cNvPr id="149512" name="Text Box 12"/>
          <p:cNvSpPr txBox="1">
            <a:spLocks noChangeArrowheads="1"/>
          </p:cNvSpPr>
          <p:nvPr/>
        </p:nvSpPr>
        <p:spPr bwMode="auto">
          <a:xfrm>
            <a:off x="381000" y="65373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5B4EFE4F-33BC-F045-B931-A599804A54D5}"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71</a:t>
            </a:fld>
            <a:endParaRPr lang="en-GB" sz="1000" b="1">
              <a:solidFill>
                <a:srgbClr val="80060D"/>
              </a:solidFill>
              <a:latin typeface="Verdana" pitchFamily="-112" charset="0"/>
            </a:endParaRPr>
          </a:p>
        </p:txBody>
      </p:sp>
      <p:sp>
        <p:nvSpPr>
          <p:cNvPr id="149513" name="Rectangle 14"/>
          <p:cNvSpPr>
            <a:spLocks noChangeArrowheads="1"/>
          </p:cNvSpPr>
          <p:nvPr/>
        </p:nvSpPr>
        <p:spPr bwMode="auto">
          <a:xfrm>
            <a:off x="2509838" y="5334000"/>
            <a:ext cx="614362" cy="214313"/>
          </a:xfrm>
          <a:prstGeom prst="rect">
            <a:avLst/>
          </a:prstGeom>
          <a:noFill/>
          <a:ln w="9525">
            <a:noFill/>
            <a:miter lim="800000"/>
            <a:headEnd/>
            <a:tailEnd/>
          </a:ln>
        </p:spPr>
        <p:txBody>
          <a:bodyPr wrap="none">
            <a:prstTxWarp prst="textNoShape">
              <a:avLst/>
            </a:prstTxWarp>
            <a:spAutoFit/>
          </a:bodyPr>
          <a:lstStyle/>
          <a:p>
            <a:r>
              <a:rPr lang="it-IT" sz="800" b="1">
                <a:solidFill>
                  <a:srgbClr val="80060D"/>
                </a:solidFill>
                <a:latin typeface="Verdana" pitchFamily="-112" charset="0"/>
              </a:rPr>
              <a:t>Vidéo 3</a:t>
            </a:r>
          </a:p>
        </p:txBody>
      </p:sp>
      <p:pic>
        <p:nvPicPr>
          <p:cNvPr id="149514" name="Picture 10" descr="/Users/Alberto/Desktop/Presentazioni 2012/Video Pwp/Filmato 5.mpg">
            <a:hlinkClick r:id="" action="ppaction://media"/>
          </p:cNvPr>
          <p:cNvPicPr/>
          <p:nvPr>
            <a:videoFile r:link="rId1"/>
          </p:nvPr>
        </p:nvPicPr>
        <p:blipFill>
          <a:blip r:embed="rId6"/>
          <a:srcRect/>
          <a:stretch>
            <a:fillRect/>
          </a:stretch>
        </p:blipFill>
        <p:spPr bwMode="auto">
          <a:xfrm>
            <a:off x="2540000" y="2438400"/>
            <a:ext cx="3759200" cy="2819400"/>
          </a:xfrm>
          <a:prstGeom prst="rect">
            <a:avLst/>
          </a:prstGeom>
          <a:noFill/>
          <a:ln w="9525">
            <a:noFill/>
            <a:miter lim="800000"/>
            <a:headEnd/>
            <a:tailEnd/>
          </a:ln>
        </p:spPr>
      </p:pic>
      <p:sp>
        <p:nvSpPr>
          <p:cNvPr id="149515" name="AutoShape 6">
            <a:hlinkClick r:id="rId7" action="ppaction://hlinksldjump"/>
          </p:cNvPr>
          <p:cNvSpPr>
            <a:spLocks noChangeArrowheads="1"/>
          </p:cNvSpPr>
          <p:nvPr/>
        </p:nvSpPr>
        <p:spPr bwMode="auto">
          <a:xfrm flipH="1">
            <a:off x="4038600" y="5562600"/>
            <a:ext cx="381000" cy="304800"/>
          </a:xfrm>
          <a:custGeom>
            <a:avLst/>
            <a:gdLst>
              <a:gd name="T0" fmla="*/ 1568194607 w 21600"/>
              <a:gd name="T1" fmla="*/ 0 h 21600"/>
              <a:gd name="T2" fmla="*/ 0 w 21600"/>
              <a:gd name="T3" fmla="*/ 428221563 h 21600"/>
              <a:gd name="T4" fmla="*/ 1568194607 w 21600"/>
              <a:gd name="T5" fmla="*/ 856443324 h 21600"/>
              <a:gd name="T6" fmla="*/ 2090926042 w 21600"/>
              <a:gd name="T7" fmla="*/ 428221563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80060D"/>
          </a:solidFill>
          <a:ln w="9525">
            <a:solidFill>
              <a:schemeClr val="tx1"/>
            </a:solidFill>
            <a:miter lim="800000"/>
            <a:headEnd/>
            <a:tailEnd/>
          </a:ln>
        </p:spPr>
        <p:txBody>
          <a:bodyPr wrap="none" anchor="ctr">
            <a:prstTxWarp prst="textNoShape">
              <a:avLst/>
            </a:prstTxWarp>
          </a:bodyPr>
          <a:lstStyle/>
          <a:p>
            <a:endParaRPr lang="it-IT"/>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640" fill="hold"/>
                                        <p:tgtEl>
                                          <p:spTgt spid="1495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49514"/>
                </p:tgtEl>
              </p:cMediaNode>
            </p:video>
            <p:seq concurrent="1" nextAc="seek">
              <p:cTn id="8" restart="whenNotActive" fill="hold" evtFilter="cancelBubble" nodeType="interactiveSeq">
                <p:stCondLst>
                  <p:cond evt="onClick" delay="0">
                    <p:tgtEl>
                      <p:spTgt spid="1495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9514"/>
                                        </p:tgtEl>
                                      </p:cBhvr>
                                    </p:cmd>
                                  </p:childTnLst>
                                </p:cTn>
                              </p:par>
                            </p:childTnLst>
                          </p:cTn>
                        </p:par>
                      </p:childTnLst>
                    </p:cTn>
                  </p:par>
                </p:childTnLst>
              </p:cTn>
              <p:nextCondLst>
                <p:cond evt="onClick" delay="0">
                  <p:tgtEl>
                    <p:spTgt spid="149514"/>
                  </p:tgtEl>
                </p:cond>
              </p:nextCondLst>
            </p:seq>
          </p:childTnLst>
        </p:cTn>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51554" name="Rectangle 1"/>
          <p:cNvSpPr>
            <a:spLocks noGrp="1" noChangeArrowheads="1"/>
          </p:cNvSpPr>
          <p:nvPr>
            <p:ph type="title"/>
          </p:nvPr>
        </p:nvSpPr>
        <p:spPr>
          <a:xfrm>
            <a:off x="381000" y="847725"/>
            <a:ext cx="6019800" cy="1892300"/>
          </a:xfrm>
        </p:spPr>
        <p:txBody>
          <a:bodyPr lIns="91440" tIns="45720" rIns="91440" bIns="45720"/>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Vinification en blanc avec  Metodo Ganimede</a:t>
            </a:r>
            <a:r>
              <a:rPr lang="en-GB" sz="1600" b="1" baseline="30000">
                <a:solidFill>
                  <a:srgbClr val="80060D"/>
                </a:solidFill>
                <a:latin typeface="Verdana" pitchFamily="-112" charset="0"/>
              </a:rPr>
              <a:t>®</a:t>
            </a:r>
            <a:r>
              <a:rPr lang="en-GB" sz="2400" b="1" baseline="30000">
                <a:solidFill>
                  <a:srgbClr val="80060D"/>
                </a:solidFill>
                <a:latin typeface="Verdana" pitchFamily="-112" charset="0"/>
              </a:rPr>
              <a:t/>
            </a:r>
            <a:br>
              <a:rPr lang="en-GB" sz="2400" b="1" baseline="30000">
                <a:solidFill>
                  <a:srgbClr val="80060D"/>
                </a:solidFill>
                <a:latin typeface="Verdana" pitchFamily="-112" charset="0"/>
              </a:rPr>
            </a:br>
            <a:r>
              <a:rPr lang="en-GB" sz="1000" b="1" baseline="30000">
                <a:latin typeface="Verdana" pitchFamily="-112" charset="0"/>
              </a:rPr>
              <a:t/>
            </a:r>
            <a:br>
              <a:rPr lang="en-GB" sz="1000" b="1" baseline="30000">
                <a:latin typeface="Verdana" pitchFamily="-112" charset="0"/>
              </a:rPr>
            </a:br>
            <a:r>
              <a:rPr lang="en-GB" sz="1000">
                <a:latin typeface="Verdana" pitchFamily="-112" charset="0"/>
              </a:rPr>
              <a:t>Le CO</a:t>
            </a:r>
            <a:r>
              <a:rPr lang="en-GB" sz="1000" baseline="-25000">
                <a:latin typeface="Verdana" pitchFamily="-112" charset="0"/>
              </a:rPr>
              <a:t>2</a:t>
            </a:r>
            <a:r>
              <a:rPr lang="en-GB" sz="1000">
                <a:latin typeface="Verdana" pitchFamily="-112" charset="0"/>
              </a:rPr>
              <a:t> inoculé à partir de la bouteille externe sature l’interstice sous le diaphragme.</a:t>
            </a:r>
            <a:br>
              <a:rPr lang="en-GB" sz="1000">
                <a:latin typeface="Verdana" pitchFamily="-112" charset="0"/>
              </a:rPr>
            </a:br>
            <a:r>
              <a:rPr lang="en-GB" sz="1000">
                <a:latin typeface="Verdana" pitchFamily="-112" charset="0"/>
              </a:rPr>
              <a:t>Le gaz excédant s’échappe sous forme de grandes bulles à travers le col du diaphragme et remue délicatement et efficacement les peaux du chapeau. Celles-ci peuvent donc participer activement au processus d’extraction, grâce au contact intime créé avec le liquide.</a:t>
            </a:r>
            <a:br>
              <a:rPr lang="en-GB" sz="1000">
                <a:latin typeface="Verdana" pitchFamily="-112" charset="0"/>
              </a:rPr>
            </a:br>
            <a:endParaRPr lang="en-GB" sz="1000">
              <a:latin typeface="Verdana" pitchFamily="-112" charset="0"/>
            </a:endParaRPr>
          </a:p>
        </p:txBody>
      </p:sp>
      <p:sp>
        <p:nvSpPr>
          <p:cNvPr id="151555" name="Text Box 2"/>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5.Emploi des gaz techniques</a:t>
            </a:r>
          </a:p>
        </p:txBody>
      </p:sp>
      <p:pic>
        <p:nvPicPr>
          <p:cNvPr id="151556" name="Picture 3"/>
          <p:cNvPicPr>
            <a:picLocks noChangeAspect="1" noChangeArrowheads="1"/>
          </p:cNvPicPr>
          <p:nvPr/>
        </p:nvPicPr>
        <p:blipFill>
          <a:blip r:embed="rId5"/>
          <a:srcRect/>
          <a:stretch>
            <a:fillRect/>
          </a:stretch>
        </p:blipFill>
        <p:spPr bwMode="auto">
          <a:xfrm>
            <a:off x="6443663" y="1376363"/>
            <a:ext cx="2178050" cy="5302250"/>
          </a:xfrm>
          <a:prstGeom prst="rect">
            <a:avLst/>
          </a:prstGeom>
          <a:noFill/>
          <a:ln w="9525">
            <a:noFill/>
            <a:miter lim="800000"/>
            <a:headEnd/>
            <a:tailEnd/>
          </a:ln>
        </p:spPr>
      </p:pic>
      <p:sp>
        <p:nvSpPr>
          <p:cNvPr id="151557" name="AutoShape 4"/>
          <p:cNvSpPr>
            <a:spLocks noChangeArrowheads="1"/>
          </p:cNvSpPr>
          <p:nvPr/>
        </p:nvSpPr>
        <p:spPr bwMode="auto">
          <a:xfrm>
            <a:off x="8604250" y="6524625"/>
            <a:ext cx="539750" cy="180975"/>
          </a:xfrm>
          <a:prstGeom prst="roundRect">
            <a:avLst>
              <a:gd name="adj" fmla="val 875"/>
            </a:avLst>
          </a:prstGeom>
          <a:solidFill>
            <a:srgbClr val="FFFFFF"/>
          </a:solidFill>
          <a:ln w="9525">
            <a:noFill/>
            <a:round/>
            <a:headEnd/>
            <a:tailEnd/>
          </a:ln>
        </p:spPr>
        <p:txBody>
          <a:bodyPr wrap="none" anchor="ctr">
            <a:prstTxWarp prst="textNoShape">
              <a:avLst/>
            </a:prstTxWarp>
          </a:bodyPr>
          <a:lstStyle/>
          <a:p>
            <a:endParaRPr lang="it-IT"/>
          </a:p>
        </p:txBody>
      </p:sp>
      <p:sp>
        <p:nvSpPr>
          <p:cNvPr id="151558" name="Text Box 6"/>
          <p:cNvSpPr txBox="1">
            <a:spLocks noChangeArrowheads="1"/>
          </p:cNvSpPr>
          <p:nvPr/>
        </p:nvSpPr>
        <p:spPr bwMode="auto">
          <a:xfrm>
            <a:off x="5954713" y="4737100"/>
            <a:ext cx="762000" cy="374650"/>
          </a:xfrm>
          <a:prstGeom prst="rect">
            <a:avLst/>
          </a:prstGeom>
          <a:noFill/>
          <a:ln w="9525">
            <a:noFill/>
            <a:miter lim="800000"/>
            <a:headEnd/>
            <a:tailEnd/>
          </a:ln>
        </p:spPr>
        <p:txBody>
          <a:bodyPr lIns="90000" tIns="46800" rIns="90000" bIns="46800">
            <a:prstTxWarp prst="textNoShape">
              <a:avLst/>
            </a:prstTxWarp>
            <a:spAutoFit/>
          </a:bodyPr>
          <a:lstStyle/>
          <a:p>
            <a:pPr>
              <a:spcBef>
                <a:spcPts val="875"/>
              </a:spcBef>
              <a:buClr>
                <a:srgbClr val="F6BA06"/>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F6BA06"/>
                </a:solidFill>
                <a:latin typeface="Verdana" pitchFamily="-112" charset="0"/>
              </a:rPr>
              <a:t>CO</a:t>
            </a:r>
            <a:r>
              <a:rPr lang="en-GB" sz="1600" b="1" baseline="-25000">
                <a:solidFill>
                  <a:srgbClr val="F6BA06"/>
                </a:solidFill>
                <a:latin typeface="Verdana" pitchFamily="-112" charset="0"/>
              </a:rPr>
              <a:t>2</a:t>
            </a:r>
          </a:p>
        </p:txBody>
      </p:sp>
      <p:sp>
        <p:nvSpPr>
          <p:cNvPr id="151559" name="Text Box 7"/>
          <p:cNvSpPr txBox="1">
            <a:spLocks noChangeArrowheads="1"/>
          </p:cNvSpPr>
          <p:nvPr/>
        </p:nvSpPr>
        <p:spPr bwMode="auto">
          <a:xfrm>
            <a:off x="2590800" y="6000750"/>
            <a:ext cx="1295400" cy="347663"/>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latin typeface="Verdana" pitchFamily="-112" charset="0"/>
              </a:rPr>
              <a:t>Retourner à la page principale</a:t>
            </a:r>
          </a:p>
        </p:txBody>
      </p:sp>
      <p:sp>
        <p:nvSpPr>
          <p:cNvPr id="151560" name="Text Box 13"/>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E7B5E9FF-75FC-D74E-9576-27E75491F6E1}"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72</a:t>
            </a:fld>
            <a:endParaRPr lang="en-GB" sz="1000" b="1">
              <a:solidFill>
                <a:srgbClr val="80060D"/>
              </a:solidFill>
              <a:latin typeface="Verdana" pitchFamily="-112" charset="0"/>
            </a:endParaRPr>
          </a:p>
        </p:txBody>
      </p:sp>
      <p:sp>
        <p:nvSpPr>
          <p:cNvPr id="151561" name="Rectangle 15"/>
          <p:cNvSpPr>
            <a:spLocks noChangeArrowheads="1"/>
          </p:cNvSpPr>
          <p:nvPr/>
        </p:nvSpPr>
        <p:spPr bwMode="auto">
          <a:xfrm>
            <a:off x="1371600" y="5562600"/>
            <a:ext cx="614363" cy="214313"/>
          </a:xfrm>
          <a:prstGeom prst="rect">
            <a:avLst/>
          </a:prstGeom>
          <a:noFill/>
          <a:ln w="9525">
            <a:noFill/>
            <a:miter lim="800000"/>
            <a:headEnd/>
            <a:tailEnd/>
          </a:ln>
        </p:spPr>
        <p:txBody>
          <a:bodyPr wrap="none">
            <a:prstTxWarp prst="textNoShape">
              <a:avLst/>
            </a:prstTxWarp>
            <a:spAutoFit/>
          </a:bodyPr>
          <a:lstStyle/>
          <a:p>
            <a:r>
              <a:rPr lang="it-IT" sz="800" b="1">
                <a:solidFill>
                  <a:srgbClr val="80060D"/>
                </a:solidFill>
                <a:latin typeface="Verdana" pitchFamily="-112" charset="0"/>
              </a:rPr>
              <a:t>Vidéo 6</a:t>
            </a:r>
          </a:p>
        </p:txBody>
      </p:sp>
      <p:sp>
        <p:nvSpPr>
          <p:cNvPr id="151562" name="Line 16"/>
          <p:cNvSpPr>
            <a:spLocks noChangeShapeType="1"/>
          </p:cNvSpPr>
          <p:nvPr/>
        </p:nvSpPr>
        <p:spPr bwMode="auto">
          <a:xfrm>
            <a:off x="6011863" y="5151438"/>
            <a:ext cx="544512" cy="0"/>
          </a:xfrm>
          <a:prstGeom prst="line">
            <a:avLst/>
          </a:prstGeom>
          <a:noFill/>
          <a:ln w="63500">
            <a:solidFill>
              <a:srgbClr val="F6BA06"/>
            </a:solidFill>
            <a:round/>
            <a:headEnd/>
            <a:tailEnd type="triangle" w="med" len="med"/>
          </a:ln>
        </p:spPr>
        <p:txBody>
          <a:bodyPr wrap="none" anchor="ctr">
            <a:prstTxWarp prst="textNoShape">
              <a:avLst/>
            </a:prstTxWarp>
          </a:bodyPr>
          <a:lstStyle/>
          <a:p>
            <a:endParaRPr lang="it-IT"/>
          </a:p>
        </p:txBody>
      </p:sp>
      <p:pic>
        <p:nvPicPr>
          <p:cNvPr id="151563" name="Picture 11" descr="/Users/Alberto/Desktop/Presentazioni 2012/Video Pwp/macerazione bianco lunga.mov">
            <a:hlinkClick r:id="" action="ppaction://media"/>
          </p:cNvPr>
          <p:cNvPicPr/>
          <p:nvPr>
            <a:videoFile r:link="rId1"/>
          </p:nvPr>
        </p:nvPicPr>
        <p:blipFill>
          <a:blip r:embed="rId6"/>
          <a:srcRect/>
          <a:stretch>
            <a:fillRect/>
          </a:stretch>
        </p:blipFill>
        <p:spPr bwMode="auto">
          <a:xfrm>
            <a:off x="508000" y="2514600"/>
            <a:ext cx="5418138" cy="3048000"/>
          </a:xfrm>
          <a:prstGeom prst="rect">
            <a:avLst/>
          </a:prstGeom>
          <a:noFill/>
          <a:ln w="9525">
            <a:noFill/>
            <a:miter lim="800000"/>
            <a:headEnd/>
            <a:tailEnd/>
          </a:ln>
        </p:spPr>
      </p:pic>
      <p:sp>
        <p:nvSpPr>
          <p:cNvPr id="151564" name="AutoShape 6">
            <a:hlinkClick r:id="rId7" action="ppaction://hlinksldjump"/>
          </p:cNvPr>
          <p:cNvSpPr>
            <a:spLocks noChangeArrowheads="1"/>
          </p:cNvSpPr>
          <p:nvPr/>
        </p:nvSpPr>
        <p:spPr bwMode="auto">
          <a:xfrm flipH="1">
            <a:off x="2895600" y="5715000"/>
            <a:ext cx="381000" cy="304800"/>
          </a:xfrm>
          <a:custGeom>
            <a:avLst/>
            <a:gdLst>
              <a:gd name="T0" fmla="*/ 1568194607 w 21600"/>
              <a:gd name="T1" fmla="*/ 0 h 21600"/>
              <a:gd name="T2" fmla="*/ 0 w 21600"/>
              <a:gd name="T3" fmla="*/ 428221563 h 21600"/>
              <a:gd name="T4" fmla="*/ 1568194607 w 21600"/>
              <a:gd name="T5" fmla="*/ 856443324 h 21600"/>
              <a:gd name="T6" fmla="*/ 2090926042 w 21600"/>
              <a:gd name="T7" fmla="*/ 428221563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80060D"/>
          </a:solidFill>
          <a:ln w="9525">
            <a:solidFill>
              <a:schemeClr val="tx1"/>
            </a:solidFill>
            <a:miter lim="800000"/>
            <a:headEnd/>
            <a:tailEnd/>
          </a:ln>
        </p:spPr>
        <p:txBody>
          <a:bodyPr wrap="none" anchor="ctr">
            <a:prstTxWarp prst="textNoShape">
              <a:avLst/>
            </a:prstTxWarp>
          </a:bodyPr>
          <a:lstStyle/>
          <a:p>
            <a:endParaRPr lang="it-IT"/>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0080" fill="hold"/>
                                        <p:tgtEl>
                                          <p:spTgt spid="15156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51563"/>
                </p:tgtEl>
              </p:cMediaNode>
            </p:video>
            <p:seq concurrent="1" nextAc="seek">
              <p:cTn id="8" restart="whenNotActive" fill="hold" evtFilter="cancelBubble" nodeType="interactiveSeq">
                <p:stCondLst>
                  <p:cond evt="onClick" delay="0">
                    <p:tgtEl>
                      <p:spTgt spid="15156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51563"/>
                                        </p:tgtEl>
                                      </p:cBhvr>
                                    </p:cmd>
                                  </p:childTnLst>
                                </p:cTn>
                              </p:par>
                            </p:childTnLst>
                          </p:cTn>
                        </p:par>
                      </p:childTnLst>
                    </p:cTn>
                  </p:par>
                </p:childTnLst>
              </p:cTn>
              <p:nextCondLst>
                <p:cond evt="onClick" delay="0">
                  <p:tgtEl>
                    <p:spTgt spid="151563"/>
                  </p:tgtEl>
                </p:cond>
              </p:nextCondLst>
            </p:seq>
          </p:childTnLst>
        </p:cTn>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153602"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a:prstTxWarp prst="textNoShape">
              <a:avLst/>
            </a:prstTxWarp>
            <a:spAutoFit/>
          </a:bodyPr>
          <a:lstStyle/>
          <a:p>
            <a:pPr>
              <a:spcBef>
                <a:spcPct val="50000"/>
              </a:spcBef>
            </a:pPr>
            <a:fld id="{CBEDE32C-1937-F849-B310-80FD180CB8CB}" type="slidenum">
              <a:rPr lang="it-IT" sz="1000" b="1">
                <a:solidFill>
                  <a:srgbClr val="80060D"/>
                </a:solidFill>
                <a:latin typeface="Verdana" pitchFamily="-112" charset="0"/>
              </a:rPr>
              <a:pPr>
                <a:spcBef>
                  <a:spcPct val="50000"/>
                </a:spcBef>
              </a:pPr>
              <a:t>73</a:t>
            </a:fld>
            <a:endParaRPr lang="it-IT" sz="1200" b="1">
              <a:solidFill>
                <a:srgbClr val="80060D"/>
              </a:solidFill>
              <a:latin typeface="Verdana" pitchFamily="-112" charset="0"/>
            </a:endParaRPr>
          </a:p>
        </p:txBody>
      </p:sp>
      <p:pic>
        <p:nvPicPr>
          <p:cNvPr id="153603" name="Picture 3" descr="C:\Documents and Settings\All Users\Documenti\Ganimede Server\DOCnew\GANIMEDE\METODOGANIMEDE\pubblicità  inviti cataloghi immagini\Foto e immagini Ganimede\foto cappello ritagliata.JPG"/>
          <p:cNvPicPr>
            <a:picLocks noChangeAspect="1" noChangeArrowheads="1"/>
          </p:cNvPicPr>
          <p:nvPr/>
        </p:nvPicPr>
        <p:blipFill>
          <a:blip r:embed="rId3"/>
          <a:srcRect/>
          <a:stretch>
            <a:fillRect/>
          </a:stretch>
        </p:blipFill>
        <p:spPr bwMode="auto">
          <a:xfrm>
            <a:off x="914400" y="0"/>
            <a:ext cx="4076700" cy="6858000"/>
          </a:xfrm>
          <a:prstGeom prst="rect">
            <a:avLst/>
          </a:prstGeom>
          <a:noFill/>
          <a:ln w="9525">
            <a:noFill/>
            <a:miter lim="800000"/>
            <a:headEnd/>
            <a:tailEnd/>
          </a:ln>
        </p:spPr>
      </p:pic>
      <p:sp>
        <p:nvSpPr>
          <p:cNvPr id="153604" name="Text Box 4"/>
          <p:cNvSpPr>
            <a:spLocks noGrp="1" noChangeArrowheads="1"/>
          </p:cNvSpPr>
          <p:nvPr>
            <p:ph type="ctrTitle"/>
          </p:nvPr>
        </p:nvSpPr>
        <p:spPr>
          <a:xfrm>
            <a:off x="5334000" y="1371600"/>
            <a:ext cx="3810000" cy="4419600"/>
          </a:xfrm>
        </p:spPr>
        <p:txBody>
          <a:bodyPr lIns="91440" tIns="45720" rIns="91440" bIns="45720"/>
          <a:lstStyle/>
          <a:p>
            <a:pPr algn="l">
              <a:lnSpc>
                <a:spcPct val="110000"/>
              </a:lnSpc>
              <a:buFont typeface="Times New Roman" pitchFamily="-112" charset="0"/>
              <a:buNone/>
            </a:pPr>
            <a:r>
              <a:rPr lang="it-IT" sz="1600" b="1">
                <a:solidFill>
                  <a:srgbClr val="80060D"/>
                </a:solidFill>
                <a:latin typeface="Verdana" pitchFamily="-112" charset="0"/>
              </a:rPr>
              <a:t>Le </a:t>
            </a:r>
            <a:r>
              <a:rPr lang="fr-FR" sz="1600" b="1">
                <a:solidFill>
                  <a:srgbClr val="80060D"/>
                </a:solidFill>
                <a:latin typeface="Verdana" pitchFamily="-112" charset="0"/>
              </a:rPr>
              <a:t>principe des vases communicants</a:t>
            </a:r>
            <a:r>
              <a:rPr lang="it-IT" sz="1600" b="1">
                <a:solidFill>
                  <a:srgbClr val="80060D"/>
                </a:solidFill>
                <a:latin typeface="Verdana" pitchFamily="-112" charset="0"/>
              </a:rPr>
              <a:t> </a:t>
            </a:r>
            <a:br>
              <a:rPr lang="it-IT" sz="1600" b="1">
                <a:solidFill>
                  <a:srgbClr val="80060D"/>
                </a:solidFill>
                <a:latin typeface="Verdana" pitchFamily="-112" charset="0"/>
              </a:rPr>
            </a:br>
            <a:r>
              <a:rPr lang="it-IT" sz="500" b="1">
                <a:solidFill>
                  <a:srgbClr val="80060D"/>
                </a:solidFill>
                <a:latin typeface="Verdana" pitchFamily="-112" charset="0"/>
              </a:rPr>
              <a:t/>
            </a:r>
            <a:br>
              <a:rPr lang="it-IT" sz="500" b="1">
                <a:solidFill>
                  <a:srgbClr val="80060D"/>
                </a:solidFill>
                <a:latin typeface="Verdana" pitchFamily="-112" charset="0"/>
              </a:rPr>
            </a:br>
            <a:r>
              <a:rPr lang="fr-FR" sz="1000">
                <a:solidFill>
                  <a:schemeClr val="tx1"/>
                </a:solidFill>
                <a:latin typeface="Verdana" pitchFamily="-112" charset="0"/>
                <a:ea typeface="Arial Unicode MS" pitchFamily="-112" charset="0"/>
                <a:cs typeface="Arial Unicode MS" pitchFamily="-112" charset="0"/>
              </a:rPr>
              <a:t>En observant cette image, on peut évaluer les caractéristiques du chapeau de marc dans un fermenteur Ganimede</a:t>
            </a:r>
            <a:r>
              <a:rPr lang="fr-FR" sz="1000" baseline="30000">
                <a:solidFill>
                  <a:schemeClr val="tx1"/>
                </a:solidFill>
                <a:latin typeface="Verdana" pitchFamily="-112" charset="0"/>
                <a:ea typeface="Arial Unicode MS" pitchFamily="-112" charset="0"/>
                <a:cs typeface="Arial Unicode MS" pitchFamily="-112" charset="0"/>
              </a:rPr>
              <a:t>®</a:t>
            </a:r>
            <a:r>
              <a:rPr lang="fr-FR" sz="1000">
                <a:solidFill>
                  <a:schemeClr val="tx1"/>
                </a:solidFill>
                <a:latin typeface="Verdana" pitchFamily="-112" charset="0"/>
                <a:ea typeface="Arial Unicode MS" pitchFamily="-112" charset="0"/>
                <a:cs typeface="Arial Unicode MS" pitchFamily="-112" charset="0"/>
              </a:rPr>
              <a:t>.</a:t>
            </a:r>
            <a:r>
              <a:rPr lang="it-IT" sz="1000">
                <a:solidFill>
                  <a:schemeClr val="tx1"/>
                </a:solidFill>
                <a:latin typeface="Verdana" pitchFamily="-112" charset="0"/>
                <a:ea typeface="Arial Unicode MS" pitchFamily="-112" charset="0"/>
                <a:cs typeface="Arial Unicode MS" pitchFamily="-112" charset="0"/>
              </a:rPr>
              <a:t/>
            </a:r>
            <a:br>
              <a:rPr lang="it-IT" sz="1000">
                <a:solidFill>
                  <a:schemeClr val="tx1"/>
                </a:solidFill>
                <a:latin typeface="Verdana" pitchFamily="-112" charset="0"/>
                <a:ea typeface="Arial Unicode MS" pitchFamily="-112" charset="0"/>
                <a:cs typeface="Arial Unicode MS" pitchFamily="-112" charset="0"/>
              </a:rPr>
            </a:br>
            <a:r>
              <a:rPr lang="fr-FR" sz="1000">
                <a:solidFill>
                  <a:schemeClr val="tx1"/>
                </a:solidFill>
                <a:latin typeface="Verdana" pitchFamily="-112" charset="0"/>
                <a:ea typeface="Arial Unicode MS" pitchFamily="-112" charset="0"/>
                <a:cs typeface="Arial Unicode MS" pitchFamily="-112" charset="0"/>
              </a:rPr>
              <a:t>Tout le chapeau est bien mouillé et les peaux sont bien imbibées de jus pendant la phase de fermentation et le bipasse est fermé.</a:t>
            </a:r>
            <a:r>
              <a:rPr lang="it-IT" sz="1000">
                <a:solidFill>
                  <a:schemeClr val="tx1"/>
                </a:solidFill>
                <a:latin typeface="Verdana" pitchFamily="-112" charset="0"/>
                <a:ea typeface="Arial Unicode MS" pitchFamily="-112" charset="0"/>
                <a:cs typeface="Arial Unicode MS" pitchFamily="-112" charset="0"/>
              </a:rPr>
              <a:t/>
            </a:r>
            <a:br>
              <a:rPr lang="it-IT" sz="1000">
                <a:solidFill>
                  <a:schemeClr val="tx1"/>
                </a:solidFill>
                <a:latin typeface="Verdana" pitchFamily="-112" charset="0"/>
                <a:ea typeface="Arial Unicode MS" pitchFamily="-112" charset="0"/>
                <a:cs typeface="Arial Unicode MS" pitchFamily="-112" charset="0"/>
              </a:rPr>
            </a:br>
            <a:r>
              <a:rPr lang="fr-FR" sz="1000">
                <a:solidFill>
                  <a:schemeClr val="tx1"/>
                </a:solidFill>
                <a:latin typeface="Verdana" pitchFamily="-112" charset="0"/>
                <a:ea typeface="Arial Unicode MS" pitchFamily="-112" charset="0"/>
                <a:cs typeface="Arial Unicode MS" pitchFamily="-112" charset="0"/>
              </a:rPr>
              <a:t>L’espace au dessous du diaphragme est saturé de gaz carbonique produit pendant la fermentation et le gaz excédant sous pression sort à travers le col du diaphragme et remonte vite vers la surface, en traînant des quantités importantes de jus.</a:t>
            </a:r>
            <a:r>
              <a:rPr lang="it-IT" sz="1000">
                <a:solidFill>
                  <a:schemeClr val="tx1"/>
                </a:solidFill>
                <a:latin typeface="Verdana" pitchFamily="-112" charset="0"/>
                <a:ea typeface="Arial Unicode MS" pitchFamily="-112" charset="0"/>
                <a:cs typeface="Arial Unicode MS" pitchFamily="-112" charset="0"/>
              </a:rPr>
              <a:t/>
            </a:r>
            <a:br>
              <a:rPr lang="it-IT" sz="1000">
                <a:solidFill>
                  <a:schemeClr val="tx1"/>
                </a:solidFill>
                <a:latin typeface="Verdana" pitchFamily="-112" charset="0"/>
                <a:ea typeface="Arial Unicode MS" pitchFamily="-112" charset="0"/>
                <a:cs typeface="Arial Unicode MS" pitchFamily="-112" charset="0"/>
              </a:rPr>
            </a:br>
            <a:r>
              <a:rPr lang="fr-FR" sz="1000">
                <a:solidFill>
                  <a:schemeClr val="tx1"/>
                </a:solidFill>
                <a:latin typeface="Verdana" pitchFamily="-112" charset="0"/>
                <a:ea typeface="Arial Unicode MS" pitchFamily="-112" charset="0"/>
                <a:cs typeface="Arial Unicode MS" pitchFamily="-112" charset="0"/>
              </a:rPr>
              <a:t>Ces flux de gaz et de liquide conservent tout le chapeau totalement “imbibé” de jus.</a:t>
            </a:r>
            <a:r>
              <a:rPr lang="it-IT" sz="1000">
                <a:solidFill>
                  <a:schemeClr val="tx1"/>
                </a:solidFill>
                <a:latin typeface="Verdana" pitchFamily="-112" charset="0"/>
                <a:ea typeface="Arial Unicode MS" pitchFamily="-112" charset="0"/>
                <a:cs typeface="Arial Unicode MS" pitchFamily="-112" charset="0"/>
              </a:rPr>
              <a:t/>
            </a:r>
            <a:br>
              <a:rPr lang="it-IT" sz="1000">
                <a:solidFill>
                  <a:schemeClr val="tx1"/>
                </a:solidFill>
                <a:latin typeface="Verdana" pitchFamily="-112" charset="0"/>
                <a:ea typeface="Arial Unicode MS" pitchFamily="-112" charset="0"/>
                <a:cs typeface="Arial Unicode MS" pitchFamily="-112" charset="0"/>
              </a:rPr>
            </a:br>
            <a:r>
              <a:rPr lang="fr-FR" sz="1000">
                <a:solidFill>
                  <a:schemeClr val="tx1"/>
                </a:solidFill>
                <a:latin typeface="Verdana" pitchFamily="-112" charset="0"/>
                <a:ea typeface="Arial Unicode MS" pitchFamily="-112" charset="0"/>
                <a:cs typeface="Arial Unicode MS" pitchFamily="-112" charset="0"/>
              </a:rPr>
              <a:t>De cette manière, le jus ne se concentre pas seulement dans la portion centrale du chapeau (la portion la plus affectée par l’action des grandes bulles), mais aussi dans les zones périphériques qui se trouvent près de la paroi latérale de la cuve (comme l’on voit dans la photo).</a:t>
            </a:r>
            <a:r>
              <a:rPr lang="it-IT" sz="1000">
                <a:solidFill>
                  <a:schemeClr val="tx1"/>
                </a:solidFill>
                <a:latin typeface="Verdana" pitchFamily="-112" charset="0"/>
                <a:ea typeface="Arial Unicode MS" pitchFamily="-112" charset="0"/>
                <a:cs typeface="Arial Unicode MS" pitchFamily="-112" charset="0"/>
              </a:rPr>
              <a:t/>
            </a:r>
            <a:br>
              <a:rPr lang="it-IT" sz="1000">
                <a:solidFill>
                  <a:schemeClr val="tx1"/>
                </a:solidFill>
                <a:latin typeface="Verdana" pitchFamily="-112" charset="0"/>
                <a:ea typeface="Arial Unicode MS" pitchFamily="-112" charset="0"/>
                <a:cs typeface="Arial Unicode MS" pitchFamily="-112" charset="0"/>
              </a:rPr>
            </a:br>
            <a:r>
              <a:rPr lang="fr-FR" sz="1000">
                <a:solidFill>
                  <a:schemeClr val="tx1"/>
                </a:solidFill>
                <a:latin typeface="Verdana" pitchFamily="-112" charset="0"/>
                <a:ea typeface="Arial Unicode MS" pitchFamily="-112" charset="0"/>
                <a:cs typeface="Arial Unicode MS" pitchFamily="-112" charset="0"/>
              </a:rPr>
              <a:t> </a:t>
            </a:r>
            <a:r>
              <a:rPr lang="it-IT" sz="1000">
                <a:solidFill>
                  <a:schemeClr val="tx1"/>
                </a:solidFill>
                <a:latin typeface="Verdana" pitchFamily="-112" charset="0"/>
                <a:ea typeface="Arial Unicode MS" pitchFamily="-112" charset="0"/>
                <a:cs typeface="Arial Unicode MS" pitchFamily="-112" charset="0"/>
              </a:rPr>
              <a:t/>
            </a:r>
            <a:br>
              <a:rPr lang="it-IT" sz="1000">
                <a:solidFill>
                  <a:schemeClr val="tx1"/>
                </a:solidFill>
                <a:latin typeface="Verdana" pitchFamily="-112" charset="0"/>
                <a:ea typeface="Arial Unicode MS" pitchFamily="-112" charset="0"/>
                <a:cs typeface="Arial Unicode MS" pitchFamily="-112" charset="0"/>
              </a:rPr>
            </a:br>
            <a:r>
              <a:rPr lang="fr-FR" sz="1000">
                <a:solidFill>
                  <a:schemeClr val="tx1"/>
                </a:solidFill>
                <a:latin typeface="Verdana" pitchFamily="-112" charset="0"/>
                <a:ea typeface="Arial Unicode MS" pitchFamily="-112" charset="0"/>
                <a:cs typeface="Arial Unicode MS" pitchFamily="-112" charset="0"/>
              </a:rPr>
              <a:t>Cela se vérifie simplement grâce au </a:t>
            </a:r>
            <a:r>
              <a:rPr lang="fr-FR" sz="1000" b="1">
                <a:solidFill>
                  <a:srgbClr val="80060D"/>
                </a:solidFill>
                <a:latin typeface="Verdana" pitchFamily="-112" charset="0"/>
                <a:ea typeface="Verdana" pitchFamily="-112" charset="0"/>
                <a:cs typeface="Verdana" pitchFamily="-112" charset="0"/>
              </a:rPr>
              <a:t>principe des vases communicants;</a:t>
            </a:r>
            <a:r>
              <a:rPr lang="fr-FR" sz="1000">
                <a:solidFill>
                  <a:schemeClr val="tx1"/>
                </a:solidFill>
                <a:latin typeface="Verdana" pitchFamily="-112" charset="0"/>
                <a:ea typeface="Arial Unicode MS" pitchFamily="-112" charset="0"/>
                <a:cs typeface="Arial Unicode MS" pitchFamily="-112" charset="0"/>
              </a:rPr>
              <a:t> la présence du liquide sur la surface à n’importe quel point du chapeau garantit que le jus mouille toute la masse du produit.</a:t>
            </a:r>
            <a:r>
              <a:rPr lang="it-IT" sz="1000">
                <a:solidFill>
                  <a:schemeClr val="tx1"/>
                </a:solidFill>
                <a:latin typeface="Verdana" pitchFamily="-112" charset="0"/>
                <a:ea typeface="Arial Unicode MS" pitchFamily="-112" charset="0"/>
                <a:cs typeface="Arial Unicode MS" pitchFamily="-112" charset="0"/>
              </a:rPr>
              <a:t/>
            </a:r>
            <a:br>
              <a:rPr lang="it-IT" sz="1000">
                <a:solidFill>
                  <a:schemeClr val="tx1"/>
                </a:solidFill>
                <a:latin typeface="Verdana" pitchFamily="-112" charset="0"/>
                <a:ea typeface="Arial Unicode MS" pitchFamily="-112" charset="0"/>
                <a:cs typeface="Arial Unicode MS" pitchFamily="-112" charset="0"/>
              </a:rPr>
            </a:br>
            <a:endParaRPr lang="it-IT" sz="1000">
              <a:solidFill>
                <a:schemeClr val="tx1"/>
              </a:solidFill>
              <a:latin typeface="Verdana" pitchFamily="-112" charset="0"/>
              <a:ea typeface="Arial Unicode MS" pitchFamily="-112" charset="0"/>
              <a:cs typeface="Arial Unicode MS" pitchFamily="-112" charset="0"/>
            </a:endParaRPr>
          </a:p>
        </p:txBody>
      </p:sp>
      <p:sp>
        <p:nvSpPr>
          <p:cNvPr id="153605" name="AutoShape 6">
            <a:hlinkClick r:id="rId4" action="ppaction://hlinksldjump"/>
          </p:cNvPr>
          <p:cNvSpPr>
            <a:spLocks noChangeArrowheads="1"/>
          </p:cNvSpPr>
          <p:nvPr/>
        </p:nvSpPr>
        <p:spPr bwMode="auto">
          <a:xfrm flipH="1">
            <a:off x="5410200" y="5943600"/>
            <a:ext cx="381000" cy="304800"/>
          </a:xfrm>
          <a:custGeom>
            <a:avLst/>
            <a:gdLst>
              <a:gd name="T0" fmla="*/ 1568194607 w 21600"/>
              <a:gd name="T1" fmla="*/ 0 h 21600"/>
              <a:gd name="T2" fmla="*/ 0 w 21600"/>
              <a:gd name="T3" fmla="*/ 428221563 h 21600"/>
              <a:gd name="T4" fmla="*/ 1568194607 w 21600"/>
              <a:gd name="T5" fmla="*/ 856443324 h 21600"/>
              <a:gd name="T6" fmla="*/ 2090926042 w 21600"/>
              <a:gd name="T7" fmla="*/ 428221563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80060D"/>
          </a:solidFill>
          <a:ln w="9525">
            <a:solidFill>
              <a:schemeClr val="tx1"/>
            </a:solidFill>
            <a:miter lim="800000"/>
            <a:headEnd/>
            <a:tailEnd/>
          </a:ln>
        </p:spPr>
        <p:txBody>
          <a:bodyPr wrap="none" anchor="ctr">
            <a:prstTxWarp prst="textNoShape">
              <a:avLst/>
            </a:prstTxWarp>
          </a:bodyPr>
          <a:lstStyle/>
          <a:p>
            <a:endParaRPr lang="it-IT"/>
          </a:p>
        </p:txBody>
      </p:sp>
      <p:sp>
        <p:nvSpPr>
          <p:cNvPr id="153606" name="Text Box 7"/>
          <p:cNvSpPr txBox="1">
            <a:spLocks noChangeArrowheads="1"/>
          </p:cNvSpPr>
          <p:nvPr/>
        </p:nvSpPr>
        <p:spPr bwMode="auto">
          <a:xfrm>
            <a:off x="5105400" y="6248400"/>
            <a:ext cx="1295400" cy="33972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latin typeface="Verdana" pitchFamily="-112" charset="0"/>
              </a:rPr>
              <a:t>Retourner à la page principale</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55650" name="Picture 1"/>
          <p:cNvPicPr>
            <a:picLocks noChangeAspect="1" noChangeArrowheads="1"/>
          </p:cNvPicPr>
          <p:nvPr/>
        </p:nvPicPr>
        <p:blipFill>
          <a:blip r:embed="rId4"/>
          <a:srcRect/>
          <a:stretch>
            <a:fillRect/>
          </a:stretch>
        </p:blipFill>
        <p:spPr bwMode="auto">
          <a:xfrm>
            <a:off x="0" y="-3175"/>
            <a:ext cx="9145588" cy="6865938"/>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22" name="Text Box 1"/>
          <p:cNvSpPr txBox="1">
            <a:spLocks noChangeArrowheads="1"/>
          </p:cNvSpPr>
          <p:nvPr/>
        </p:nvSpPr>
        <p:spPr bwMode="auto">
          <a:xfrm>
            <a:off x="533400" y="1206500"/>
            <a:ext cx="5562600" cy="325438"/>
          </a:xfrm>
          <a:prstGeom prst="rect">
            <a:avLst/>
          </a:prstGeom>
          <a:noFill/>
          <a:ln w="9525">
            <a:noFill/>
            <a:miter lim="800000"/>
            <a:headEnd/>
            <a:tailEnd/>
          </a:ln>
        </p:spPr>
        <p:txBody>
          <a:bodyPr lIns="90000" tIns="46800" rIns="90000" bIns="46800">
            <a:prstTxWarp prst="textNoShape">
              <a:avLst/>
            </a:prstTxWarp>
            <a:spAutoFit/>
          </a:bodyPr>
          <a:lstStyle/>
          <a:p>
            <a:pPr>
              <a:lnSpc>
                <a:spcPct val="50000"/>
              </a:lnSpc>
              <a:spcBef>
                <a:spcPts val="8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OBTENIR L'EXTRACTION SELECTIVE </a:t>
            </a:r>
          </a:p>
        </p:txBody>
      </p:sp>
      <p:sp>
        <p:nvSpPr>
          <p:cNvPr id="30723" name="Text Box 2"/>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2.Processus d'extraction.</a:t>
            </a:r>
          </a:p>
        </p:txBody>
      </p:sp>
      <p:sp>
        <p:nvSpPr>
          <p:cNvPr id="10243" name="Rectangle 3"/>
          <p:cNvSpPr>
            <a:spLocks noGrp="1" noChangeArrowheads="1"/>
          </p:cNvSpPr>
          <p:nvPr>
            <p:ph type="body"/>
          </p:nvPr>
        </p:nvSpPr>
        <p:spPr>
          <a:xfrm>
            <a:off x="1177925" y="3116263"/>
            <a:ext cx="2708275" cy="2820987"/>
          </a:xfrm>
        </p:spPr>
        <p:txBody>
          <a:bodyPr anchor="t"/>
          <a:lstStyle/>
          <a:p>
            <a:pPr marL="327025" indent="-327025" algn="l" eaLnBrk="1" hangingPunct="1">
              <a:spcBef>
                <a:spcPts val="175"/>
              </a:spcBef>
              <a:buSzTx/>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1200" b="1">
                <a:latin typeface="Verdana" pitchFamily="-112" charset="0"/>
              </a:rPr>
              <a:t>COMPOSITION DU MOUT</a:t>
            </a:r>
          </a:p>
          <a:p>
            <a:pPr marL="327025" indent="-327025" algn="l" eaLnBrk="1" hangingPunct="1">
              <a:spcBef>
                <a:spcPts val="175"/>
              </a:spcBef>
              <a:buSzTx/>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1200" b="1">
              <a:latin typeface="Verdana" pitchFamily="-112" charset="0"/>
            </a:endParaRPr>
          </a:p>
          <a:p>
            <a:pPr marL="327025" indent="-327025" algn="l" eaLnBrk="1" hangingPunct="1">
              <a:spcBef>
                <a:spcPts val="175"/>
              </a:spcBef>
              <a:buSzTx/>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1200" b="1">
                <a:latin typeface="Verdana" pitchFamily="-112" charset="0"/>
              </a:rPr>
              <a:t>PORTION LIQUIDE: 90%</a:t>
            </a:r>
          </a:p>
          <a:p>
            <a:pPr marL="327025" indent="-327025" algn="l" eaLnBrk="1" hangingPunct="1">
              <a:spcBef>
                <a:spcPts val="175"/>
              </a:spcBef>
              <a:buSzTx/>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1200" b="1">
              <a:latin typeface="Verdana" pitchFamily="-112" charset="0"/>
            </a:endParaRPr>
          </a:p>
          <a:p>
            <a:pPr marL="327025" indent="-327025" algn="l" eaLnBrk="1" hangingPunct="1">
              <a:spcBef>
                <a:spcPts val="175"/>
              </a:spcBef>
              <a:buSzTx/>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1200" b="1">
                <a:latin typeface="Verdana" pitchFamily="-112" charset="0"/>
              </a:rPr>
              <a:t>CHAPEAU DES MARCS: 10%</a:t>
            </a:r>
          </a:p>
          <a:p>
            <a:pPr marL="327025" indent="-327025" algn="l" eaLnBrk="1" hangingPunct="1">
              <a:spcBef>
                <a:spcPts val="25"/>
              </a:spcBef>
              <a:buSzTx/>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600" b="1">
              <a:latin typeface="Verdana" pitchFamily="-112" charset="0"/>
            </a:endParaRPr>
          </a:p>
          <a:p>
            <a:pPr marL="327025" indent="-327025" algn="l" eaLnBrk="1" hangingPunct="1">
              <a:spcBef>
                <a:spcPts val="175"/>
              </a:spcBef>
              <a:buSzTx/>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1200" b="1">
                <a:latin typeface="Verdana" pitchFamily="-112" charset="0"/>
              </a:rPr>
              <a:t>dont</a:t>
            </a:r>
          </a:p>
          <a:p>
            <a:pPr marL="327025" indent="-327025" algn="l" eaLnBrk="1" hangingPunct="1">
              <a:spcBef>
                <a:spcPts val="175"/>
              </a:spcBef>
              <a:buClr>
                <a:srgbClr val="700D13"/>
              </a:buClr>
              <a:buSzTx/>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1200" b="1" u="sng">
                <a:solidFill>
                  <a:srgbClr val="700D13"/>
                </a:solidFill>
                <a:latin typeface="Verdana" pitchFamily="-112" charset="0"/>
              </a:rPr>
              <a:t>PEAUX: 5-7%</a:t>
            </a:r>
          </a:p>
          <a:p>
            <a:pPr marL="327025" indent="-327025" algn="l" eaLnBrk="1" hangingPunct="1">
              <a:spcBef>
                <a:spcPts val="175"/>
              </a:spcBef>
              <a:buSzTx/>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en-GB" sz="1200" b="1">
                <a:latin typeface="Verdana" pitchFamily="-112" charset="0"/>
              </a:rPr>
              <a:t>PEPINS 3-5%</a:t>
            </a:r>
          </a:p>
          <a:p>
            <a:pPr marL="327025" indent="-327025" algn="l" eaLnBrk="1" hangingPunct="1">
              <a:spcBef>
                <a:spcPts val="175"/>
              </a:spcBef>
              <a:buSzTx/>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1200" b="1">
              <a:latin typeface="Verdana" pitchFamily="-112" charset="0"/>
            </a:endParaRPr>
          </a:p>
          <a:p>
            <a:pPr marL="327025" indent="-327025" algn="l" eaLnBrk="1" hangingPunct="1">
              <a:spcBef>
                <a:spcPts val="175"/>
              </a:spcBef>
              <a:buClr>
                <a:srgbClr val="808080"/>
              </a:buClr>
              <a:buSzTx/>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1200" b="1">
              <a:solidFill>
                <a:srgbClr val="808080"/>
              </a:solidFill>
              <a:latin typeface="Verdana" pitchFamily="-112" charset="0"/>
            </a:endParaRPr>
          </a:p>
          <a:p>
            <a:pPr marL="327025" indent="-327025" algn="l" eaLnBrk="1" hangingPunct="1">
              <a:spcBef>
                <a:spcPts val="175"/>
              </a:spcBef>
              <a:buClr>
                <a:srgbClr val="808080"/>
              </a:buClr>
              <a:buSzTx/>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1200" b="1">
              <a:solidFill>
                <a:srgbClr val="808080"/>
              </a:solidFill>
              <a:latin typeface="Verdana" pitchFamily="-112" charset="0"/>
            </a:endParaRPr>
          </a:p>
          <a:p>
            <a:pPr marL="327025" indent="-327025" algn="l" eaLnBrk="1" hangingPunct="1">
              <a:spcBef>
                <a:spcPts val="175"/>
              </a:spcBef>
              <a:buClr>
                <a:srgbClr val="808080"/>
              </a:buClr>
              <a:buSzTx/>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lang="en-GB" sz="1200" b="1">
              <a:solidFill>
                <a:srgbClr val="808080"/>
              </a:solidFill>
              <a:latin typeface="Verdana" pitchFamily="-112" charset="0"/>
            </a:endParaRPr>
          </a:p>
        </p:txBody>
      </p:sp>
      <p:grpSp>
        <p:nvGrpSpPr>
          <p:cNvPr id="30725" name="Group 4"/>
          <p:cNvGrpSpPr>
            <a:grpSpLocks/>
          </p:cNvGrpSpPr>
          <p:nvPr/>
        </p:nvGrpSpPr>
        <p:grpSpPr bwMode="auto">
          <a:xfrm>
            <a:off x="3962400" y="3124200"/>
            <a:ext cx="1098550" cy="3032125"/>
            <a:chOff x="2487" y="1971"/>
            <a:chExt cx="692" cy="1910"/>
          </a:xfrm>
        </p:grpSpPr>
        <p:sp>
          <p:nvSpPr>
            <p:cNvPr id="30735" name="AutoShape 5"/>
            <p:cNvSpPr>
              <a:spLocks noChangeArrowheads="1"/>
            </p:cNvSpPr>
            <p:nvPr/>
          </p:nvSpPr>
          <p:spPr bwMode="auto">
            <a:xfrm>
              <a:off x="2487" y="1971"/>
              <a:ext cx="692" cy="1255"/>
            </a:xfrm>
            <a:prstGeom prst="roundRect">
              <a:avLst>
                <a:gd name="adj" fmla="val 144"/>
              </a:avLst>
            </a:prstGeom>
            <a:noFill/>
            <a:ln w="9525">
              <a:noFill/>
              <a:round/>
              <a:headEnd/>
              <a:tailEnd/>
            </a:ln>
          </p:spPr>
          <p:txBody>
            <a:bodyPr wrap="none" anchor="ctr">
              <a:prstTxWarp prst="textNoShape">
                <a:avLst/>
              </a:prstTxWarp>
            </a:bodyPr>
            <a:lstStyle/>
            <a:p>
              <a:endParaRPr lang="it-IT"/>
            </a:p>
          </p:txBody>
        </p:sp>
        <p:sp>
          <p:nvSpPr>
            <p:cNvPr id="30736" name="Text Box 6"/>
            <p:cNvSpPr txBox="1">
              <a:spLocks noChangeArrowheads="1"/>
            </p:cNvSpPr>
            <p:nvPr/>
          </p:nvSpPr>
          <p:spPr bwMode="auto">
            <a:xfrm>
              <a:off x="2487" y="1971"/>
              <a:ext cx="692" cy="1910"/>
            </a:xfrm>
            <a:prstGeom prst="rect">
              <a:avLst/>
            </a:prstGeom>
            <a:noFill/>
            <a:ln w="9525">
              <a:noFill/>
              <a:miter lim="800000"/>
              <a:headEnd/>
              <a:tailEnd/>
            </a:ln>
          </p:spPr>
          <p:txBody>
            <a:bodyPr lIns="90000" tIns="46800" rIns="90000" bIns="46800">
              <a:prstTxWarp prst="textNoShape">
                <a:avLst/>
              </a:prstTxWarp>
              <a:spAutoFit/>
            </a:bodyPr>
            <a:lstStyle/>
            <a:p>
              <a:pPr marL="327025" indent="-327025" eaLnBrk="1" hangingPunct="1">
                <a:spcBef>
                  <a:spcPts val="175"/>
                </a:spcBef>
                <a:buClr>
                  <a:srgbClr val="00000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r>
                <a:rPr lang="en-GB" sz="1200" b="1">
                  <a:latin typeface="Verdana" pitchFamily="-112" charset="0"/>
                </a:rPr>
                <a:t>10 t.</a:t>
              </a:r>
            </a:p>
            <a:p>
              <a:pPr marL="327025" indent="-327025" eaLnBrk="1" hangingPunct="1">
                <a:spcBef>
                  <a:spcPts val="175"/>
                </a:spcBef>
                <a:buClr>
                  <a:srgbClr val="00000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endParaRPr lang="en-GB" sz="1200" b="1">
                <a:latin typeface="Verdana" pitchFamily="-112" charset="0"/>
              </a:endParaRPr>
            </a:p>
            <a:p>
              <a:pPr marL="327025" indent="-327025" eaLnBrk="1" hangingPunct="1">
                <a:spcBef>
                  <a:spcPts val="175"/>
                </a:spcBef>
                <a:buClr>
                  <a:srgbClr val="00000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r>
                <a:rPr lang="en-GB" sz="1200" b="1">
                  <a:latin typeface="Verdana" pitchFamily="-112" charset="0"/>
                </a:rPr>
                <a:t>9 t.</a:t>
              </a:r>
            </a:p>
            <a:p>
              <a:pPr marL="327025" indent="-327025" eaLnBrk="1" hangingPunct="1">
                <a:spcBef>
                  <a:spcPts val="175"/>
                </a:spcBef>
                <a:buClr>
                  <a:srgbClr val="00000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endParaRPr lang="en-GB" sz="1200" b="1">
                <a:latin typeface="Verdana" pitchFamily="-112" charset="0"/>
              </a:endParaRPr>
            </a:p>
            <a:p>
              <a:pPr marL="327025" indent="-327025" eaLnBrk="1" hangingPunct="1">
                <a:spcBef>
                  <a:spcPts val="175"/>
                </a:spcBef>
                <a:buClr>
                  <a:srgbClr val="00000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r>
                <a:rPr lang="en-GB" sz="1200" b="1">
                  <a:latin typeface="Verdana" pitchFamily="-112" charset="0"/>
                </a:rPr>
                <a:t>1 t.</a:t>
              </a:r>
            </a:p>
            <a:p>
              <a:pPr marL="327025" indent="-327025" eaLnBrk="1" hangingPunct="1">
                <a:spcBef>
                  <a:spcPts val="25"/>
                </a:spcBef>
                <a:buClr>
                  <a:srgbClr val="00000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endParaRPr lang="en-GB" sz="600" b="1">
                <a:latin typeface="Verdana" pitchFamily="-112" charset="0"/>
              </a:endParaRPr>
            </a:p>
            <a:p>
              <a:pPr marL="327025" indent="-327025" eaLnBrk="1" hangingPunct="1">
                <a:spcBef>
                  <a:spcPts val="175"/>
                </a:spcBef>
                <a:buClr>
                  <a:srgbClr val="00000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r>
                <a:rPr lang="en-GB" sz="1200" b="1">
                  <a:latin typeface="Verdana" pitchFamily="-112" charset="0"/>
                </a:rPr>
                <a:t>dont</a:t>
              </a:r>
            </a:p>
            <a:p>
              <a:pPr marL="327025" indent="-327025" eaLnBrk="1" hangingPunct="1">
                <a:spcBef>
                  <a:spcPts val="175"/>
                </a:spcBef>
                <a:buClr>
                  <a:srgbClr val="700D13"/>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r>
                <a:rPr lang="en-GB" sz="1200" b="1" u="sng">
                  <a:solidFill>
                    <a:srgbClr val="700D13"/>
                  </a:solidFill>
                  <a:latin typeface="Verdana" pitchFamily="-112" charset="0"/>
                </a:rPr>
                <a:t>0,5-0.7 t.</a:t>
              </a:r>
            </a:p>
            <a:p>
              <a:pPr marL="327025" indent="-327025" eaLnBrk="1" hangingPunct="1">
                <a:spcBef>
                  <a:spcPts val="175"/>
                </a:spcBef>
                <a:buClr>
                  <a:srgbClr val="00000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r>
                <a:rPr lang="en-GB" sz="1200" b="1">
                  <a:latin typeface="Verdana" pitchFamily="-112" charset="0"/>
                </a:rPr>
                <a:t>0,3-0,5 t.</a:t>
              </a:r>
            </a:p>
            <a:p>
              <a:pPr marL="327025" indent="-327025" eaLnBrk="1" hangingPunct="1">
                <a:spcBef>
                  <a:spcPts val="175"/>
                </a:spcBef>
                <a:buClr>
                  <a:srgbClr val="00000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endParaRPr lang="en-GB" sz="1200" b="1">
                <a:latin typeface="Verdana" pitchFamily="-112" charset="0"/>
              </a:endParaRPr>
            </a:p>
            <a:p>
              <a:pPr marL="327025" indent="-327025" eaLnBrk="1" hangingPunct="1">
                <a:spcBef>
                  <a:spcPts val="175"/>
                </a:spcBef>
                <a:buClr>
                  <a:srgbClr val="80808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endParaRPr lang="en-GB" sz="1200" b="1">
                <a:solidFill>
                  <a:srgbClr val="808080"/>
                </a:solidFill>
                <a:latin typeface="Verdana" pitchFamily="-112" charset="0"/>
              </a:endParaRPr>
            </a:p>
            <a:p>
              <a:pPr marL="327025" indent="-327025" eaLnBrk="1" hangingPunct="1">
                <a:spcBef>
                  <a:spcPts val="175"/>
                </a:spcBef>
                <a:buClr>
                  <a:srgbClr val="80808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endParaRPr lang="en-GB" sz="1200" b="1">
                <a:solidFill>
                  <a:srgbClr val="808080"/>
                </a:solidFill>
                <a:latin typeface="Verdana" pitchFamily="-112" charset="0"/>
              </a:endParaRPr>
            </a:p>
            <a:p>
              <a:pPr marL="327025" indent="-327025" eaLnBrk="1" hangingPunct="1">
                <a:spcBef>
                  <a:spcPts val="175"/>
                </a:spcBef>
                <a:buClr>
                  <a:srgbClr val="80808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endParaRPr lang="en-GB" sz="1200" b="1">
                <a:solidFill>
                  <a:srgbClr val="808080"/>
                </a:solidFill>
                <a:latin typeface="Verdana" pitchFamily="-112" charset="0"/>
              </a:endParaRPr>
            </a:p>
            <a:p>
              <a:pPr marL="327025" indent="-327025" eaLnBrk="1" hangingPunct="1">
                <a:spcBef>
                  <a:spcPts val="175"/>
                </a:spcBef>
                <a:buClr>
                  <a:srgbClr val="80808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endParaRPr lang="en-GB" sz="1200" b="1">
                <a:solidFill>
                  <a:srgbClr val="808080"/>
                </a:solidFill>
                <a:latin typeface="Verdana" pitchFamily="-112" charset="0"/>
              </a:endParaRPr>
            </a:p>
            <a:p>
              <a:pPr marL="327025" indent="-327025" eaLnBrk="1" hangingPunct="1">
                <a:spcBef>
                  <a:spcPts val="175"/>
                </a:spcBef>
                <a:buClr>
                  <a:srgbClr val="80808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endParaRPr lang="en-GB" sz="1200" b="1">
                <a:solidFill>
                  <a:srgbClr val="808080"/>
                </a:solidFill>
                <a:latin typeface="Verdana" pitchFamily="-112" charset="0"/>
              </a:endParaRPr>
            </a:p>
          </p:txBody>
        </p:sp>
      </p:grpSp>
      <p:sp>
        <p:nvSpPr>
          <p:cNvPr id="10247" name="Rectangle 7"/>
          <p:cNvSpPr>
            <a:spLocks noGrp="1" noChangeArrowheads="1"/>
          </p:cNvSpPr>
          <p:nvPr>
            <p:ph type="title" idx="1"/>
          </p:nvPr>
        </p:nvSpPr>
        <p:spPr>
          <a:xfrm>
            <a:off x="952500" y="5275263"/>
            <a:ext cx="6932613" cy="863600"/>
          </a:xfrm>
        </p:spPr>
        <p:txBody>
          <a:bodyPr/>
          <a:lstStyle/>
          <a:p>
            <a:pPr marL="0" indent="0" eaLnBrk="1" hangingPunct="1">
              <a:lnSpc>
                <a:spcPct val="101000"/>
              </a:lnSpc>
              <a:spcBef>
                <a:spcPct val="0"/>
              </a:spcBef>
              <a:buSzTx/>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200" b="1" i="1">
                <a:solidFill>
                  <a:srgbClr val="808080"/>
                </a:solidFill>
                <a:latin typeface="Verdana" pitchFamily="-112" charset="0"/>
              </a:rPr>
              <a:t>Notre fermenteur doit donc pouvoir CONTRASTER LE COMPACTAGE DU CHAPEAU DES MARCS, en garantissant son EXPLOITATION EFFICACE d’une manière DELICATE mais EFFICACE, et en prévoyant la possibilité d’ELIMINER LES PEPINS</a:t>
            </a:r>
            <a:r>
              <a:rPr lang="en-GB" sz="1200" b="1">
                <a:solidFill>
                  <a:srgbClr val="797979"/>
                </a:solidFill>
                <a:latin typeface="Verdana" pitchFamily="-112" charset="0"/>
              </a:rPr>
              <a:t>.</a:t>
            </a:r>
          </a:p>
        </p:txBody>
      </p:sp>
      <p:sp>
        <p:nvSpPr>
          <p:cNvPr id="30727" name="AutoShape 8"/>
          <p:cNvSpPr>
            <a:spLocks noChangeArrowheads="1"/>
          </p:cNvSpPr>
          <p:nvPr/>
        </p:nvSpPr>
        <p:spPr bwMode="auto">
          <a:xfrm>
            <a:off x="1100138" y="3068638"/>
            <a:ext cx="3852862" cy="2087562"/>
          </a:xfrm>
          <a:prstGeom prst="roundRect">
            <a:avLst>
              <a:gd name="adj" fmla="val 74"/>
            </a:avLst>
          </a:prstGeom>
          <a:noFill/>
          <a:ln w="38160">
            <a:solidFill>
              <a:srgbClr val="80060D"/>
            </a:solidFill>
            <a:round/>
            <a:headEnd/>
            <a:tailEnd/>
          </a:ln>
        </p:spPr>
        <p:txBody>
          <a:bodyPr wrap="none" anchor="ctr">
            <a:prstTxWarp prst="textNoShape">
              <a:avLst/>
            </a:prstTxWarp>
          </a:bodyPr>
          <a:lstStyle/>
          <a:p>
            <a:endParaRPr lang="it-IT"/>
          </a:p>
        </p:txBody>
      </p:sp>
      <p:grpSp>
        <p:nvGrpSpPr>
          <p:cNvPr id="30728" name="Group 9"/>
          <p:cNvGrpSpPr>
            <a:grpSpLocks/>
          </p:cNvGrpSpPr>
          <p:nvPr/>
        </p:nvGrpSpPr>
        <p:grpSpPr bwMode="auto">
          <a:xfrm>
            <a:off x="5040313" y="3128963"/>
            <a:ext cx="2808287" cy="3192462"/>
            <a:chOff x="3052" y="1971"/>
            <a:chExt cx="1769" cy="2011"/>
          </a:xfrm>
        </p:grpSpPr>
        <p:sp>
          <p:nvSpPr>
            <p:cNvPr id="30733" name="AutoShape 10"/>
            <p:cNvSpPr>
              <a:spLocks noChangeArrowheads="1"/>
            </p:cNvSpPr>
            <p:nvPr/>
          </p:nvSpPr>
          <p:spPr bwMode="auto">
            <a:xfrm>
              <a:off x="3052" y="1971"/>
              <a:ext cx="1769" cy="1255"/>
            </a:xfrm>
            <a:prstGeom prst="roundRect">
              <a:avLst>
                <a:gd name="adj" fmla="val 79"/>
              </a:avLst>
            </a:prstGeom>
            <a:noFill/>
            <a:ln w="9525">
              <a:noFill/>
              <a:round/>
              <a:headEnd/>
              <a:tailEnd/>
            </a:ln>
          </p:spPr>
          <p:txBody>
            <a:bodyPr wrap="none" anchor="ctr">
              <a:prstTxWarp prst="textNoShape">
                <a:avLst/>
              </a:prstTxWarp>
            </a:bodyPr>
            <a:lstStyle/>
            <a:p>
              <a:endParaRPr lang="it-IT"/>
            </a:p>
          </p:txBody>
        </p:sp>
        <p:sp>
          <p:nvSpPr>
            <p:cNvPr id="30734" name="Text Box 11"/>
            <p:cNvSpPr txBox="1">
              <a:spLocks noChangeArrowheads="1"/>
            </p:cNvSpPr>
            <p:nvPr/>
          </p:nvSpPr>
          <p:spPr bwMode="auto">
            <a:xfrm>
              <a:off x="3052" y="1971"/>
              <a:ext cx="1769" cy="2011"/>
            </a:xfrm>
            <a:prstGeom prst="rect">
              <a:avLst/>
            </a:prstGeom>
            <a:noFill/>
            <a:ln w="9525">
              <a:noFill/>
              <a:miter lim="800000"/>
              <a:headEnd/>
              <a:tailEnd/>
            </a:ln>
          </p:spPr>
          <p:txBody>
            <a:bodyPr lIns="90000" tIns="46800" rIns="90000" bIns="46800">
              <a:prstTxWarp prst="textNoShape">
                <a:avLst/>
              </a:prstTxWarp>
              <a:spAutoFit/>
            </a:bodyPr>
            <a:lstStyle/>
            <a:p>
              <a:pPr marL="327025" indent="-327025" eaLnBrk="1" hangingPunct="1">
                <a:spcBef>
                  <a:spcPts val="175"/>
                </a:spcBef>
                <a:buClr>
                  <a:srgbClr val="700D13"/>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r>
                <a:rPr lang="en-GB" sz="1200" b="1">
                  <a:solidFill>
                    <a:srgbClr val="700D13"/>
                  </a:solidFill>
                  <a:latin typeface="Verdana" pitchFamily="-112" charset="0"/>
                </a:rPr>
                <a:t>GASPILLAGE DU PRODUIT</a:t>
              </a:r>
            </a:p>
            <a:p>
              <a:pPr marL="327025" indent="-327025" eaLnBrk="1" hangingPunct="1">
                <a:spcBef>
                  <a:spcPts val="175"/>
                </a:spcBef>
                <a:buClr>
                  <a:srgbClr val="700D13"/>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r>
                <a:rPr lang="en-GB" sz="1200" b="1">
                  <a:solidFill>
                    <a:srgbClr val="700D13"/>
                  </a:solidFill>
                  <a:latin typeface="Verdana" pitchFamily="-112" charset="0"/>
                </a:rPr>
                <a:t>à cause du compactage</a:t>
              </a:r>
            </a:p>
            <a:p>
              <a:pPr marL="327025" indent="-327025" eaLnBrk="1" hangingPunct="1">
                <a:spcBef>
                  <a:spcPts val="175"/>
                </a:spcBef>
                <a:buClr>
                  <a:srgbClr val="700D13"/>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r>
                <a:rPr lang="en-GB" sz="1200" b="1">
                  <a:solidFill>
                    <a:srgbClr val="700D13"/>
                  </a:solidFill>
                  <a:latin typeface="Verdana" pitchFamily="-112" charset="0"/>
                </a:rPr>
                <a:t>dans la ZONE CRITIQUE (30-50%)</a:t>
              </a:r>
            </a:p>
            <a:p>
              <a:pPr marL="327025" indent="-327025" eaLnBrk="1" hangingPunct="1">
                <a:spcBef>
                  <a:spcPts val="175"/>
                </a:spcBef>
                <a:buClr>
                  <a:srgbClr val="797979"/>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r>
                <a:rPr lang="en-GB" sz="1200" b="1">
                  <a:solidFill>
                    <a:srgbClr val="797979"/>
                  </a:solidFill>
                  <a:latin typeface="Verdana" pitchFamily="-112" charset="0"/>
                </a:rPr>
                <a:t>0,3-0,5 t. CHAPEAU DES MARCS</a:t>
              </a:r>
            </a:p>
            <a:p>
              <a:pPr marL="327025" indent="-327025" eaLnBrk="1" hangingPunct="1">
                <a:spcBef>
                  <a:spcPts val="25"/>
                </a:spcBef>
                <a:buClr>
                  <a:srgbClr val="797979"/>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endParaRPr lang="en-GB" sz="600" b="1">
                <a:solidFill>
                  <a:srgbClr val="797979"/>
                </a:solidFill>
                <a:latin typeface="Verdana" pitchFamily="-112" charset="0"/>
              </a:endParaRPr>
            </a:p>
            <a:p>
              <a:pPr marL="327025" indent="-327025" eaLnBrk="1" hangingPunct="1">
                <a:spcBef>
                  <a:spcPts val="175"/>
                </a:spcBef>
                <a:buClr>
                  <a:srgbClr val="797979"/>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r>
                <a:rPr lang="en-GB" sz="1200" b="1">
                  <a:solidFill>
                    <a:srgbClr val="797979"/>
                  </a:solidFill>
                  <a:latin typeface="Verdana" pitchFamily="-112" charset="0"/>
                </a:rPr>
                <a:t>dont</a:t>
              </a:r>
            </a:p>
            <a:p>
              <a:pPr marL="327025" indent="-327025" eaLnBrk="1" hangingPunct="1">
                <a:spcBef>
                  <a:spcPts val="175"/>
                </a:spcBef>
                <a:buClr>
                  <a:srgbClr val="700D13"/>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r>
                <a:rPr lang="en-GB" sz="1200" b="1" u="sng">
                  <a:solidFill>
                    <a:srgbClr val="700D13"/>
                  </a:solidFill>
                  <a:latin typeface="Verdana" pitchFamily="-112" charset="0"/>
                </a:rPr>
                <a:t>0,15-0,35 t.</a:t>
              </a:r>
              <a:r>
                <a:rPr lang="en-GB" sz="1200" b="1">
                  <a:solidFill>
                    <a:srgbClr val="700D13"/>
                  </a:solidFill>
                  <a:latin typeface="Verdana" pitchFamily="-112" charset="0"/>
                </a:rPr>
                <a:t>   PEAUX</a:t>
              </a:r>
            </a:p>
            <a:p>
              <a:pPr marL="327025" indent="-327025" eaLnBrk="1" hangingPunct="1">
                <a:spcBef>
                  <a:spcPts val="175"/>
                </a:spcBef>
                <a:buClr>
                  <a:srgbClr val="80808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r>
                <a:rPr lang="en-GB" sz="1200" b="1">
                  <a:solidFill>
                    <a:srgbClr val="808080"/>
                  </a:solidFill>
                  <a:latin typeface="Verdana" pitchFamily="-112" charset="0"/>
                </a:rPr>
                <a:t>0,09-0.25 t.   PEPINS</a:t>
              </a:r>
            </a:p>
            <a:p>
              <a:pPr marL="327025" indent="-327025" eaLnBrk="1" hangingPunct="1">
                <a:spcBef>
                  <a:spcPts val="175"/>
                </a:spcBef>
                <a:buClr>
                  <a:srgbClr val="80808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endParaRPr lang="en-GB" sz="1200" b="1">
                <a:solidFill>
                  <a:srgbClr val="808080"/>
                </a:solidFill>
                <a:latin typeface="Verdana" pitchFamily="-112" charset="0"/>
              </a:endParaRPr>
            </a:p>
            <a:p>
              <a:pPr marL="327025" indent="-327025" eaLnBrk="1" hangingPunct="1">
                <a:spcBef>
                  <a:spcPts val="175"/>
                </a:spcBef>
                <a:buClr>
                  <a:srgbClr val="80808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endParaRPr lang="en-GB" sz="1200" b="1">
                <a:solidFill>
                  <a:srgbClr val="808080"/>
                </a:solidFill>
                <a:latin typeface="Verdana" pitchFamily="-112" charset="0"/>
              </a:endParaRPr>
            </a:p>
            <a:p>
              <a:pPr marL="327025" indent="-327025" eaLnBrk="1" hangingPunct="1">
                <a:spcBef>
                  <a:spcPts val="175"/>
                </a:spcBef>
                <a:buClr>
                  <a:srgbClr val="80808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endParaRPr lang="en-GB" sz="1200" b="1">
                <a:solidFill>
                  <a:srgbClr val="808080"/>
                </a:solidFill>
                <a:latin typeface="Verdana" pitchFamily="-112" charset="0"/>
              </a:endParaRPr>
            </a:p>
            <a:p>
              <a:pPr marL="327025" indent="-327025" eaLnBrk="1" hangingPunct="1">
                <a:spcBef>
                  <a:spcPts val="175"/>
                </a:spcBef>
                <a:buClr>
                  <a:srgbClr val="80808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endParaRPr lang="en-GB" sz="1200" b="1">
                <a:solidFill>
                  <a:srgbClr val="808080"/>
                </a:solidFill>
                <a:latin typeface="Verdana" pitchFamily="-112" charset="0"/>
              </a:endParaRPr>
            </a:p>
            <a:p>
              <a:pPr marL="327025" indent="-327025" eaLnBrk="1" hangingPunct="1">
                <a:spcBef>
                  <a:spcPts val="175"/>
                </a:spcBef>
                <a:buClr>
                  <a:srgbClr val="80808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endParaRPr lang="en-GB" sz="1200" b="1">
                <a:solidFill>
                  <a:srgbClr val="808080"/>
                </a:solidFill>
                <a:latin typeface="Verdana" pitchFamily="-112" charset="0"/>
              </a:endParaRPr>
            </a:p>
            <a:p>
              <a:pPr marL="327025" indent="-327025" eaLnBrk="1" hangingPunct="1">
                <a:spcBef>
                  <a:spcPts val="175"/>
                </a:spcBef>
                <a:buClr>
                  <a:srgbClr val="808080"/>
                </a:buClr>
                <a:buFont typeface="Times" pitchFamily="-112" charset="0"/>
                <a:buNone/>
                <a:tabLst>
                  <a:tab pos="327025" algn="l"/>
                  <a:tab pos="774700" algn="l"/>
                  <a:tab pos="1223963" algn="l"/>
                  <a:tab pos="1673225" algn="l"/>
                  <a:tab pos="2122488" algn="l"/>
                  <a:tab pos="2571750" algn="l"/>
                  <a:tab pos="3021013" algn="l"/>
                  <a:tab pos="3470275" algn="l"/>
                  <a:tab pos="3919538" algn="l"/>
                  <a:tab pos="4368800" algn="l"/>
                  <a:tab pos="4818063" algn="l"/>
                  <a:tab pos="5267325" algn="l"/>
                  <a:tab pos="5716588" algn="l"/>
                  <a:tab pos="6165850" algn="l"/>
                  <a:tab pos="6615113" algn="l"/>
                  <a:tab pos="7064375" algn="l"/>
                  <a:tab pos="7513638" algn="l"/>
                  <a:tab pos="7962900" algn="l"/>
                  <a:tab pos="8412163" algn="l"/>
                  <a:tab pos="8861425" algn="l"/>
                  <a:tab pos="9310688" algn="l"/>
                </a:tabLst>
              </a:pPr>
              <a:endParaRPr lang="en-GB" sz="1200" b="1">
                <a:solidFill>
                  <a:srgbClr val="808080"/>
                </a:solidFill>
                <a:latin typeface="Verdana" pitchFamily="-112" charset="0"/>
              </a:endParaRPr>
            </a:p>
          </p:txBody>
        </p:sp>
      </p:grpSp>
      <p:sp>
        <p:nvSpPr>
          <p:cNvPr id="30729" name="AutoShape 12"/>
          <p:cNvSpPr>
            <a:spLocks noChangeArrowheads="1"/>
          </p:cNvSpPr>
          <p:nvPr/>
        </p:nvSpPr>
        <p:spPr bwMode="auto">
          <a:xfrm>
            <a:off x="4953000" y="3068638"/>
            <a:ext cx="2895600" cy="2087562"/>
          </a:xfrm>
          <a:prstGeom prst="roundRect">
            <a:avLst>
              <a:gd name="adj" fmla="val 74"/>
            </a:avLst>
          </a:prstGeom>
          <a:noFill/>
          <a:ln w="38160">
            <a:solidFill>
              <a:srgbClr val="80060D"/>
            </a:solidFill>
            <a:round/>
            <a:headEnd/>
            <a:tailEnd/>
          </a:ln>
        </p:spPr>
        <p:txBody>
          <a:bodyPr wrap="none" anchor="ctr">
            <a:prstTxWarp prst="textNoShape">
              <a:avLst/>
            </a:prstTxWarp>
          </a:bodyPr>
          <a:lstStyle/>
          <a:p>
            <a:endParaRPr lang="it-IT"/>
          </a:p>
        </p:txBody>
      </p:sp>
      <p:sp>
        <p:nvSpPr>
          <p:cNvPr id="30730" name="AutoShape 13"/>
          <p:cNvSpPr>
            <a:spLocks noChangeArrowheads="1"/>
          </p:cNvSpPr>
          <p:nvPr/>
        </p:nvSpPr>
        <p:spPr bwMode="auto">
          <a:xfrm>
            <a:off x="3908425" y="3068638"/>
            <a:ext cx="1044575" cy="2087562"/>
          </a:xfrm>
          <a:prstGeom prst="roundRect">
            <a:avLst>
              <a:gd name="adj" fmla="val 185"/>
            </a:avLst>
          </a:prstGeom>
          <a:noFill/>
          <a:ln w="38160">
            <a:solidFill>
              <a:srgbClr val="80060D"/>
            </a:solidFill>
            <a:round/>
            <a:headEnd/>
            <a:tailEnd/>
          </a:ln>
        </p:spPr>
        <p:txBody>
          <a:bodyPr wrap="none" anchor="ctr">
            <a:prstTxWarp prst="textNoShape">
              <a:avLst/>
            </a:prstTxWarp>
          </a:bodyPr>
          <a:lstStyle/>
          <a:p>
            <a:endParaRPr lang="it-IT"/>
          </a:p>
        </p:txBody>
      </p:sp>
      <p:sp>
        <p:nvSpPr>
          <p:cNvPr id="30731" name="Text Box 14"/>
          <p:cNvSpPr txBox="1">
            <a:spLocks noChangeArrowheads="1"/>
          </p:cNvSpPr>
          <p:nvPr/>
        </p:nvSpPr>
        <p:spPr bwMode="auto">
          <a:xfrm>
            <a:off x="990600" y="1484313"/>
            <a:ext cx="7037388" cy="1403350"/>
          </a:xfrm>
          <a:prstGeom prst="rect">
            <a:avLst/>
          </a:prstGeom>
          <a:noFill/>
          <a:ln w="9525">
            <a:noFill/>
            <a:miter lim="800000"/>
            <a:headEnd/>
            <a:tailEnd/>
          </a:ln>
        </p:spPr>
        <p:txBody>
          <a:bodyPr lIns="90000" tIns="46800" rIns="90000" bIns="46800">
            <a:prstTxWarp prst="textNoShape">
              <a:avLst/>
            </a:prstTxWarp>
            <a:spAutoFit/>
          </a:bodyPr>
          <a:lstStyle/>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700D13"/>
                </a:solidFill>
                <a:latin typeface="Verdana" pitchFamily="-112" charset="0"/>
              </a:rPr>
              <a:t>L</a:t>
            </a:r>
            <a:r>
              <a:rPr lang="en-GB" sz="1200" b="1">
                <a:solidFill>
                  <a:srgbClr val="700D13"/>
                </a:solidFill>
                <a:latin typeface="Verdana" pitchFamily="-112" charset="0"/>
                <a:ea typeface="Verdana" pitchFamily="-112" charset="0"/>
                <a:cs typeface="Verdana" pitchFamily="-112" charset="0"/>
              </a:rPr>
              <a:t>’on obtient une EXTRACTION SELECTIVE si l’on permet à 100% des PEAUX, la source des SUBSTANCES NOBLES, de participer au processus d’extraction, et que l’on prévoit la possibilité d’EXCLURE LES PEPINS DU PROCESSUS, si cela s’avère nécessaire.</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200" b="1">
              <a:solidFill>
                <a:srgbClr val="808080"/>
              </a:solidFill>
              <a:latin typeface="Verdana" pitchFamily="-112" charset="0"/>
              <a:ea typeface="Verdana" pitchFamily="-112" charset="0"/>
              <a:cs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808080"/>
                </a:solidFill>
                <a:latin typeface="Verdana" pitchFamily="-112" charset="0"/>
                <a:ea typeface="Verdana" pitchFamily="-112" charset="0"/>
                <a:cs typeface="Verdana" pitchFamily="-112" charset="0"/>
              </a:rPr>
              <a:t>En considérant que la ZONE CRITIQUE de compactage peut intéresser 30 à 50% du chapeau, l’on peut déduire que l’on risque un gaspillage énorme</a:t>
            </a:r>
            <a:r>
              <a:rPr lang="en-GB" sz="1200" b="1">
                <a:solidFill>
                  <a:srgbClr val="808080"/>
                </a:solidFill>
                <a:latin typeface="Verdana" pitchFamily="-112" charset="0"/>
              </a:rPr>
              <a:t>.</a:t>
            </a:r>
          </a:p>
        </p:txBody>
      </p:sp>
      <p:sp>
        <p:nvSpPr>
          <p:cNvPr id="30732" name="Text Box 15"/>
          <p:cNvSpPr txBox="1">
            <a:spLocks noChangeArrowheads="1"/>
          </p:cNvSpPr>
          <p:nvPr/>
        </p:nvSpPr>
        <p:spPr bwMode="auto">
          <a:xfrm>
            <a:off x="381000" y="61722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55517ACB-948F-A14F-8B03-BB428D7388BE}"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8</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2770" name="Rectangle 1"/>
          <p:cNvSpPr>
            <a:spLocks noGrp="1" noChangeArrowheads="1"/>
          </p:cNvSpPr>
          <p:nvPr>
            <p:ph type="title"/>
          </p:nvPr>
        </p:nvSpPr>
        <p:spPr>
          <a:xfrm>
            <a:off x="6553200" y="1219200"/>
            <a:ext cx="2590800" cy="5006975"/>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i="1">
                <a:solidFill>
                  <a:srgbClr val="808080"/>
                </a:solidFill>
                <a:latin typeface="Verdana" pitchFamily="-112" charset="0"/>
              </a:rPr>
              <a:t>Pour mieux comprendre le processus d’extraction des substances dans le chapeau des marcs, il suffit de penser à ce qui se passe lorsque un sachet de thé est plongé dans de l’eau bouillante. L’on observe que les substances extractives continuent à sortir du sachet, jusqu’à ce que le liquide tout autour ne soit saturé. Si l’on agite le sachet ou l’eau tout autour, voilà que le processus de cession des substances reprend dans le liquide moins concentré. C’est justement ce qu’il faut obtenir dans le chapeau des marcs, tout en considérant toujours que des procédures non efficaces peuvent comporter des gaspillages importants, jusqu’à 50% de la masse travaillée</a:t>
            </a:r>
            <a:r>
              <a:rPr lang="en-GB" sz="1200">
                <a:solidFill>
                  <a:srgbClr val="808080"/>
                </a:solidFill>
                <a:latin typeface="Verdana" pitchFamily="-112" charset="0"/>
              </a:rPr>
              <a:t>!</a:t>
            </a:r>
          </a:p>
        </p:txBody>
      </p:sp>
      <p:sp>
        <p:nvSpPr>
          <p:cNvPr id="32771" name="Text Box 2"/>
          <p:cNvSpPr txBox="1">
            <a:spLocks noChangeArrowheads="1"/>
          </p:cNvSpPr>
          <p:nvPr/>
        </p:nvSpPr>
        <p:spPr bwMode="auto">
          <a:xfrm>
            <a:off x="1066800" y="762000"/>
            <a:ext cx="5791200" cy="247650"/>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2.Processus d'extraction.</a:t>
            </a:r>
          </a:p>
        </p:txBody>
      </p:sp>
      <p:sp>
        <p:nvSpPr>
          <p:cNvPr id="32772" name="Text Box 3"/>
          <p:cNvSpPr txBox="1">
            <a:spLocks noChangeArrowheads="1"/>
          </p:cNvSpPr>
          <p:nvPr/>
        </p:nvSpPr>
        <p:spPr bwMode="auto">
          <a:xfrm>
            <a:off x="533400" y="1447800"/>
            <a:ext cx="5791200" cy="507047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500" b="1">
                <a:solidFill>
                  <a:srgbClr val="80060D"/>
                </a:solidFill>
                <a:latin typeface="Verdana" pitchFamily="-112" charset="0"/>
              </a:rPr>
              <a:t>EXPLOITATION EFFICACE DU CHAPEAU DES MARCS, AFIN D’OBTENIR UNE EXTRACTION SELECTIVE.</a:t>
            </a:r>
          </a:p>
          <a:p>
            <a:pPr>
              <a:lnSpc>
                <a:spcPct val="50000"/>
              </a:lnSpc>
              <a:spcBef>
                <a:spcPts val="8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500" b="1">
              <a:solidFill>
                <a:srgbClr val="80060D"/>
              </a:solidFill>
              <a:latin typeface="Verdana" pitchFamily="-112" charset="0"/>
            </a:endParaRPr>
          </a:p>
          <a:p>
            <a:pPr>
              <a:lnSpc>
                <a:spcPct val="40000"/>
              </a:lnSpc>
              <a:spcBef>
                <a:spcPts val="8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500" b="1">
              <a:solidFill>
                <a:srgbClr val="80060D"/>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Les raisins d’origine sont exploités à 100%. </a:t>
            </a:r>
          </a:p>
          <a:p>
            <a:pPr>
              <a:lnSpc>
                <a:spcPct val="40000"/>
              </a:lnSpc>
              <a:spcBef>
                <a:spcPts val="7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60D"/>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Tout le chapeau des marcs reste constamment imbibé    dans le liquide.</a:t>
            </a:r>
          </a:p>
          <a:p>
            <a:pPr>
              <a:lnSpc>
                <a:spcPct val="40000"/>
              </a:lnSpc>
              <a:spcBef>
                <a:spcPts val="7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le liquide mouillant les marcs est constamment 	   </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remplacé (une fois saturé, le liquide dans les peaux </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ne peut plus effectuer l’extraction et il faut le </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remplacer).</a:t>
            </a:r>
          </a:p>
          <a:p>
            <a:pPr>
              <a:lnSpc>
                <a:spcPct val="40000"/>
              </a:lnSpc>
              <a:spcBef>
                <a:spcPts val="7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60D"/>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Les marcs sont mélangés de manière DELICATE et</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NON AGRESSIVE, pour éviter qu’ils ne se compactent</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et pour préserver les peaux contre tout traumatisme</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et fissuration (en évitant que des substances amères</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ne soient extraites et que des lies se forment).</a:t>
            </a:r>
          </a:p>
          <a:p>
            <a:pPr>
              <a:lnSpc>
                <a:spcPct val="40000"/>
              </a:lnSpc>
              <a:spcBef>
                <a:spcPts val="75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60D"/>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Contrôle de l’extraction des substances contenues</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dans les marcs qui forment le chapeau (Extraction</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400" b="1">
                <a:solidFill>
                  <a:srgbClr val="80060D"/>
                </a:solidFill>
                <a:latin typeface="Verdana" pitchFamily="-112" charset="0"/>
              </a:rPr>
              <a:t>   sélective).</a:t>
            </a:r>
          </a:p>
        </p:txBody>
      </p:sp>
      <p:sp>
        <p:nvSpPr>
          <p:cNvPr id="32773" name="Text Box 4"/>
          <p:cNvSpPr txBox="1">
            <a:spLocks noChangeArrowheads="1"/>
          </p:cNvSpPr>
          <p:nvPr/>
        </p:nvSpPr>
        <p:spPr bwMode="auto">
          <a:xfrm>
            <a:off x="381000" y="6172200"/>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EABB9187-123F-EC4D-ADF0-ABD618E464BD}" type="slidenum">
              <a:rPr lang="en-GB" sz="1000" b="1">
                <a:solidFill>
                  <a:srgbClr val="80060D"/>
                </a:solidFill>
                <a:latin typeface="Verdana" pitchFamily="-112" charset="0"/>
              </a:rPr>
              <a:pPr>
                <a:spcBef>
                  <a:spcPts val="500"/>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9</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Struttura predefinita">
  <a:themeElements>
    <a:clrScheme name="Struttura predefinit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ruttura predefinita">
      <a:majorFont>
        <a:latin typeface="Times"/>
        <a:ea typeface="HG Mincho Light J"/>
        <a:cs typeface="HG Mincho Light J"/>
      </a:majorFont>
      <a:minorFont>
        <a:latin typeface="Times"/>
        <a:ea typeface="HG Mincho Light J"/>
        <a:cs typeface="HG Mincho Light J"/>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Times New Roman" pitchFamily="-112"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Times New Roman" pitchFamily="-112" charset="0"/>
          </a:defRPr>
        </a:defPPr>
      </a:lstStyle>
    </a:lnDef>
  </a:objectDefaults>
  <a:extraClrSchemeLst>
    <a:extraClrScheme>
      <a:clrScheme name="Struttura predefinit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ruttura predefinit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ruttura predefinit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ruttura predefinit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829</TotalTime>
  <Words>8112</Words>
  <Application>Microsoft Macintosh PowerPoint</Application>
  <PresentationFormat>Presentazione su schermo (4:3)</PresentationFormat>
  <Paragraphs>579</Paragraphs>
  <Slides>74</Slides>
  <Notes>64</Notes>
  <HiddenSlides>4</HiddenSlides>
  <MMClips>7</MMClips>
  <ScaleCrop>false</ScaleCrop>
  <HeadingPairs>
    <vt:vector size="4" baseType="variant">
      <vt:variant>
        <vt:lpstr>Modello struttura</vt:lpstr>
      </vt:variant>
      <vt:variant>
        <vt:i4>1</vt:i4>
      </vt:variant>
      <vt:variant>
        <vt:lpstr>Titoli diapositive</vt:lpstr>
      </vt:variant>
      <vt:variant>
        <vt:i4>74</vt:i4>
      </vt:variant>
    </vt:vector>
  </HeadingPairs>
  <TitlesOfParts>
    <vt:vector size="75" baseType="lpstr">
      <vt:lpstr>Struttura predefinita</vt:lpstr>
      <vt:lpstr>Diapositiva 1</vt:lpstr>
      <vt:lpstr>1.Des raisins au vin, avec du bon sens. Des procédés efficaces et souples.</vt:lpstr>
      <vt:lpstr>Les raisins et l’Oenologue jouent un rôle fondamental dans le processus de vinification. L’oenologue doit pouvoir utiliser des équipements souples afin de gérer toutes les variables à son gré, selon sa sensibilité et ses exigences, à partir des raisins jusqu’au vin dans la bouteille. La gestion des variables permet d’effectuer des procédures efficaces pour atteindre, de manière rationnelle et contrôlée, le meilleur résultat possible des raisins d’origine.</vt:lpstr>
      <vt:lpstr>2.Processus d'extraction. Valorisation des raisins d'origine  et EXTRACTION SELECTIVE.</vt:lpstr>
      <vt:lpstr>S’il est vrai que du bon vin naît dans la vigne, il est vrai aussi que le processus d’extraction effectué dans la cave doit être respectueux envers les raisins obtenus grâce à une viticulture efficace.  Les éléments solides dans le moût, qui comptent au total pour 10%  du produit (marcs secs), sont constitués de: pépins (3 à 5%), peaux (5 à 7%).  La teneur en peaux (sources de tanins doux et souples) n’est pas très dominante par rapport aux pépins (sources de tanins presque toujours amers et agressifs). Outre les tanins nobles, les peaux contiennent aussi les substances colorantes et les arômes (ou leurs précurseurs).</vt:lpstr>
      <vt:lpstr>Après que les raisins foulés soient introduits dans la cuve, les éléments solides (peaux et pépins) se concentrent en haut et forment le CHAPEAU DES MARCS. Au fur et à mesure que la fermentation continue, les bulles de CO2 qui se dégagent poussent le chapeau en haut, en le déshydratant. En même temps, la force de gravité pousse le chapeau vers le bas. Cette double force simultanée engendre le COMPACTAGE DU CHAPEAU DES MARCS. Cela représente un grand problème, que tout oenologue veut résoudre, puisque les substances colorantes, les tanins, les arômes, etc. doivent être extraits à partir des peaux.</vt:lpstr>
      <vt:lpstr>Si le seul but n’était que d’obtenir une grande extraction des raisins, il suffirait de “passer au mixeur” le produit pour avoir une quantité de substances extraites vraiment considérable!   Toutefois, ce sont la QUALITE et L’EQUILIBRE des substances extraites, NON PAS leur QUANTITE, qui font le succès du produit fini. Il nous faut donc des équipements qui, à travers une action douce mais efficace, peuvent garantir une EXTRACTION SELECTIVE des seules SUBSTANCES NOBLES DANS LES PEAUX DES RAISINS.</vt:lpstr>
      <vt:lpstr>Notre fermenteur doit donc pouvoir CONTRASTER LE COMPACTAGE DU CHAPEAU DES MARCS, en garantissant son EXPLOITATION EFFICACE d’une manière DELICATE mais EFFICACE, et en prévoyant la possibilité d’ELIMINER LES PEPINS.</vt:lpstr>
      <vt:lpstr>Pour mieux comprendre le processus d’extraction des substances dans le chapeau des marcs, il suffit de penser à ce qui se passe lorsque un sachet de thé est plongé dans de l’eau bouillante. L’on observe que les substances extractives continuent à sortir du sachet, jusqu’à ce que le liquide tout autour ne soit saturé. Si l’on agite le sachet ou l’eau tout autour, voilà que le processus de cession des substances reprend dans le liquide moins concentré. C’est justement ce qu’il faut obtenir dans le chapeau des marcs, tout en considérant toujours que des procédures non efficaces peuvent comporter des gaspillages importants, jusqu’à 50% de la masse travaillée!</vt:lpstr>
      <vt:lpstr>Le chapeau des marcs flotte en dessus du liquide. Cela veut dire que son mouvement naturel est du bas vers le haut. Dans la pratique, presque tous les systèmes traditionnels cherchent de contraster cette caractéristique naturelle, en déversant le liquide de remontage d’en haut ou bien en utilisant des équipements mécaniques pour forcer les marcs à s’immerger dans le liquide où ils nagent. On verra, par contre, que Ganimede® réussit à résoudre les inconvénients les plus communs qu’on a illustrés justement en secondant et facilitant la tendance naturelle du chapeau à bouger du bas vers le haut. Grâce à l’action des bulles de gaz, l’on peut gérer tout le chapeau de marc de manière optimale.</vt:lpstr>
      <vt:lpstr>3.Metodo Ganimede® L’innovation des fermenteurs Ganimede® dans l’extraction selective.</vt:lpstr>
      <vt:lpstr>Diapositiva 12</vt:lpstr>
      <vt:lpstr>Diapositiva 13</vt:lpstr>
      <vt:lpstr>Le diaphragme en entonnoir, cet atout révolutionnaire des fermenteurs Ganimede®, crée l’interstice où s’accumule le CO2 dégagée pendant la fermentation.   Au moment du remplissage de la cuve, lorsque le liquide atteint le col du diaphragme, l’air dans l’interstice y reste comprimé par le liquide qui cherche de monter d’en bas. Cela signifie que le liquide, ne pouvant pas inonder l’interstice, ne peut que continuer sa montée à travers le col du diaphragme dans la chambre supérieure.   Pour mieux comprendre ce concept, il suffit de penser à ce qui se passe lorsque l’on introduit un verre renversé à l’intérieur d’un liquide. En dépit de la pression, l’eau ne peut pas entrer dans le verre, parce que l’air qui s’y trouve ne peut pas s’en sortir!  </vt:lpstr>
      <vt:lpstr>Diapositiva 15</vt:lpstr>
      <vt:lpstr>Diapositiva 16</vt:lpstr>
      <vt:lpstr>Ganimede®  est le seul fermenteur dans le monde entier qui permet de résoudre le problème des pépins dans la vinification.   Les pépins (3-5% des marcs secs) sont souvent une source de tanins amers et agressifs. Suivant les années et les vignobles, les pépins sont une variable à considérer soigneusement. Dans les cuves traditionnelles, l’action mécanique et le lessivage produit par les remontages, combinés à l’action de la température et de l’alcool, décomposent la pellicule grasse qui renferme les pépins. Cela provoque le passage dans le moût-vin des substances contenues dans les pépins. Les pépins non mûr (qui peuvent être nombreux) vont ainsi céder leur patrimoine tannique, amer et agressif, au produit. Cela donne des vins peu élégants, astringents, avec des arômes herbacés et surtout des vins qui demandent des affinages beaucoup plus longs, ce qui comporte des coûts plus élevés et des retards dans la mise au marché.</vt:lpstr>
      <vt:lpstr>Les grands succès remportés avec la série Ganimede® Small (de 35 à 600 hectolitres) sont désormais largement confirmés pour la série Big (de 600 à 2000).  À la différence des systèmes traditionnels, les dimensions des fermenteurs Ganimede® n’affectent pas la qualité du produit final, puisque l’efficacité des turbulences typiques de ce système est proportionnelle à la capacité du fermenteur et à la masse fermentaire : si la cuve est plus grande, l’interstice aussi est plus grand, donc la quantité de CO2 de fermentation est plus élevée, etc.  Il est donc possible d’obtenir des résultats surprenants avec une cuve à 1.800 hectolitres au lieu qu’employer trois fermenteurs traditionnels à 600 hectolitres.   Metodo Ganimede® réussit à mélanger de manière homogène et efficace également des masses importantes de marcs, jusqu’à 2,5 mètres d’épaisseur, en exploitant 100% des baies présentes. Cela comporte une hausse de qualité considérable des vins produits dans de grands fermenteurs Ganimede® par rapport aux vins produits dans de grandes cuves traditionnelles, à parité de qualité des raisins d’origine. </vt:lpstr>
      <vt:lpstr>4. Le délestage selon Ganimede® De la tradition à l'innovation.</vt:lpstr>
      <vt:lpstr>Diapositiva 20</vt:lpstr>
      <vt:lpstr>Dans les fermenteurs traditionnels, le contrôle de la température n’est qu’empirique et pas homogène.  Les poches de refroidissement baissent la température du liquide en proximité des parois du fermenteur, et n’affectent pas la masse fermentaire centrale, la plus lointaine du périmètre. Cela s’opère parce que le liquide froid, qui est plus lourd, tombe vers le bas, comme dictent les fameuses lois de la physique. Il en résulte que la masse centrale (plus éloignée du périmètre) et la masse supérieure du chapeau ne peuvent pas être refroidies convenablement. À ce point, dans les systèmes traditionnels, il faut avoir recours à la méthode du remontage et pomper donc à des intervalles de quelques heures le liquide plus froid accumulé sur le fond (qui peut être jusqu’à 10 degrés plus froid que le chapeau) pour le déverser directement sur le chapeau des marcs. Cela provoque des sautes soudaines de la température, qui ne font que stresser les levures, en causant le risque de ralentir le processus fermentaire et de produire de grandes quantités d’acétaldéhyde.   Par contre, les turbulences caractérisant le système et la conformation interne typique des fermenteurs Ganimede® permettent une gestion HOMOGENE et CONTRÔLEE de la température de toute la masse fermentaire. Le liquide à proximité des parois de Ganimede® refroidit et descend vers le bas, où il rencontre le diaphragme en entonnoir. À ce point, il se déplace vers le centre de la masse. Là, une partie du liquide froid continue à tomber et refroidit la masse centrale en dessous (en complétant l’action de refroidissement de la poche inférieure), tandis que les bulles de gaz qui se dégagent par saturation depuis l’interstice entraînent une partie du liquide froid vers le haut, où il refroidit la masse supérieure et le chapeau, de manière constante et sans sautes soudaines.   Le contrôle de la température de la masse fermentaire est sans nul doute un avantage important, qui encourage aussi la solubilité des gaz techniques dans le moût/vin. Les atouts révolutionnaires de Metodo Ganimede® sont une aide précieuse dans ce cas aussi.</vt:lpstr>
      <vt:lpstr>Les fermenteurs Ganimede peuvent disposer de la sonde Top Level qui possède une double fonction: signaler le niveau maximal durant le remplissage et éviter des débordements indésirables durant la fermentation. Dans le premier cas l’intervention de la sonde sert de niveau de charge, dans le second elle intervient en ouvrant instantanément les by-pass et en entraînant un abaissement immédiat d’environ 1 mètre du niveau, si celui-ci dépasse celui établi, en permettant ainsi d’exploiter au maximum le niveau de remplissage.</vt:lpstr>
      <vt:lpstr>L’option «toujours plein» permet d’exploiter le volume disponible sous le diaphragme à l’aide de la technique du déplacement du liquide avec injection de gaz inerte. Lorsque le remplissage de Ganimede® pour le stockage est terminé, on ferme les by-pass et on injecte le gaz neutre sous le diaphragme à travers la soupape prévue à cet effet. Le gaz introduit fera augmenter le niveau du vin jusqu’à ce que celui-ci, en poussant tout l’air à l’extérieur, aura atteint le niveau établi dans la cheminée. De cette manière vous pourrez protéger et sauvegarder votre vin d’une manière variable selon vos nécessités.</vt:lpstr>
      <vt:lpstr>Après la décuvaison, le fermenteur Ganimede® se montre relativement propre et sans résidus. Pour un lavage complet de Ganimede® il faut effectuer des opérations pratiques et efficaces.   Le lavage du fermenteur se fait de la manière suivante:  - utilisez une boule de lavage et effectuez le lavage du fermenteur comme il est indiqué dans les dessins ci-dessous.    À ce point, Ganimede® est prêt pour être employé comme un réservoir de stockage. </vt:lpstr>
      <vt:lpstr>5.Emploi de l'Oxygène et des autres Gaz Techniques dans la vinification. Des théories empiriques à la pratique scientifique.</vt:lpstr>
      <vt:lpstr>Diapositiva 26</vt:lpstr>
      <vt:lpstr>Diapositiva 27</vt:lpstr>
      <vt:lpstr>Diapositiva 28</vt:lpstr>
      <vt:lpstr> Dans les fermenteurs Ganimede® la gestion des gaz techniques peut se faire de manière SCIENTIFIQUE, grâce au principe connu sous le nom de “LOI D’HENRY”. En fait, le gaz technique introduit en dessous du diaphragme, qui subit la pression du liquide en dessus, va exercer sur le liquide une pression égale à celle subie.  Pour cette raison, le gaz se dissout dans le liquide et s’y lie intimement, selon des PARAMETRES CONTRÔLABLES ET REPETABLES. Cela permet à l’Oenologue la gestion REELLE du processus, à l’abri de toute improvisation ou surprise. En outre, au moment où le bipasse est ouvert, toute la masse du gaz, qui est restée en pression jusque-là, se déverse sur le chapeau des marcs, en créant un effet de remuage amplifié par le phénomène de décompression qui se crée à cause de la baisse rapide de la pression (ex. ouverture d’une bouteille de champagne). </vt:lpstr>
      <vt:lpstr>Seul Ganimede® garantit que les gaz techniques introduits à travers la soupape prévue à cet effet INTERAGISSENT avec la masse liquide, en respectant les CONDITIONS PHYSIQUES ET CHIMIQUES idéales (pression, surface de contact, temps de contact, température), qui sont nécessaires pour que l’action des gaz soit EFFICACE, CERTAINE et REPETABLE.   Par contre, dans les fermenteurs traditionnels, les gaz introduits traversent vite la masse liquide et ne peuvent pas y rester en contact pendant un délai suffisant. En fait, ils se dispersent vite et n’affectent qu’une portion limitée de la masse, sans s’y lier intimement.   L’on peut remarquer, encore, la mauvaise habitude à exposer le liquide de manière indéterminée et dangereuse à l’air externe, ce que l’on appelle trop souvent “oxygénation de la masse”, mais qui en effet ne permet aucun contrôle scientifique du processus et de ses effets</vt:lpstr>
      <vt:lpstr>L’effet de turbulence typique de Metodo Ganimede®, qui permet d’obtenir une extraction sélective efficace des seules substances nobles contenues dans les peaux de raisin, prend le nom de MACERATION PELLICULAIRE DYNAMIQUE.   Cette macération s’opère grâce au remuage intime et délicat de la masse effectuée par l’énorme potentiel de CO2 qui se dégage en cours de fermentation.   Mais qu’est-ce qui se passe AVANT ou APRES la fermentation, lorsqu’on n’a pas de CO2 produit spontanément? Voilà où l’emploi contrôlé et efficace des gaz techniques dans les fermenteurs Ganimede® se révèle important. Il suffit en effet d’introduire du CO2 d’une bouteille extérieure au moyen de la soupape prévue pour l’introduction des gaz techniques. De cette manière, l’on peut saturer la chambre en dessous du diaphragme et reproduire artificiellement les turbulences typiques de Metodo Ganimede® même en l’absence du CO2 de fermentation.   Ainsi, le CO2, outre à remuer et homogénéiser la masse, produit un considérable effet extractif, solvant, bactériostatique et antioxydant dans 100% de la masse, ce qui permet à l’Oenologue d’anticiper ou prolonger le processus d’extraction, avec des résultats ASSURES et CERTAINS</vt:lpstr>
      <vt:lpstr>Vinification en blanc avec Metodo Ganimede® Macération Pelliculaire Dynamique à Froid  pour vins blancs, clairets et rouges spéciaux</vt:lpstr>
      <vt:lpstr>Diapositiva 33</vt:lpstr>
      <vt:lpstr>Diapositiva 34</vt:lpstr>
      <vt:lpstr>Diapositiva 35</vt:lpstr>
      <vt:lpstr>Diapositiva 36</vt:lpstr>
      <vt:lpstr>Diapositiva 37</vt:lpstr>
      <vt:lpstr>Diapositiva 38</vt:lpstr>
      <vt:lpstr>Diapositiva 39</vt:lpstr>
      <vt:lpstr>Diapositiva 40</vt:lpstr>
      <vt:lpstr>Diapositiva 41</vt:lpstr>
      <vt:lpstr>6.Pour résumer, tous les atouts de Ganimede®. L’innovation de Metodo Ganimede® en 15 points.</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Diapositiva 59</vt:lpstr>
      <vt:lpstr>Diapositiva 60</vt:lpstr>
      <vt:lpstr>Diapositiva 61</vt:lpstr>
      <vt:lpstr>Diapositiva 62</vt:lpstr>
      <vt:lpstr>Diapositiva 63</vt:lpstr>
      <vt:lpstr>Diapositiva 64</vt:lpstr>
      <vt:lpstr>Diapositiva 65</vt:lpstr>
      <vt:lpstr>Diapositiva 66</vt:lpstr>
      <vt:lpstr>Diapositiva 67</vt:lpstr>
      <vt:lpstr>Diapositiva 68</vt:lpstr>
      <vt:lpstr>Diapositiva 69</vt:lpstr>
      <vt:lpstr>L’énorme quantité de CO2 dégagé par la fermentation naturelle sature vite l’interstice qui se trouve au dessous du diaphragme en entonnoir. A ce point, le gaz excédant trouve le col du diaphragme comme la seule voie pour s’échapper et se déverse vers la surface en formant de grosses bulles, qui remuent constamment le chapeau des marcs et empêchent qu’il ne se compacte. De plus, ces bulles entraînent du liquide toujours nouveau et plus dilué, qui peut donc participer à l’extraction.   Tout cela s’opère de manière délicate mais efficace, sans employer des moyens mécaniques agressifs.   Les turbulences générées par les bulles permettent encore la chute par gravité des pépins sur le fond conique de la cuve, d’où ils peuvent être éliminés aisément.</vt:lpstr>
      <vt:lpstr>Si l’on veut exercer une action plus vigoureuse sur tout le chapeau des marcs, le bipasse de Ganimede® se révèle un dispositif précieux.  L’ouverture du bipasse provoque la sortie vigoureuse de toute la masse de CO2 présente dans l’interstice. Le gaz pousse une grande masse de liquide, qui inonde le chapeau des marcs, en le remuant et en remplaçant le liquide des peaux, qui est déjà saturé, avec du nouveau liquide plus dilué.   À ce point, le moût réussit à dilater l’interstice et cela provoque une baisse soudaine du niveau du chapeau, qui continue à être remué intimement.   Avec cette énergie efficace, délicate et gratuite, Ganimede® réussit à mouvementer des chapeaux de plus de DEUX METRES d’épais! </vt:lpstr>
      <vt:lpstr>Vinification en blanc avec  Metodo Ganimede®  Le CO2 inoculé à partir de la bouteille externe sature l’interstice sous le diaphragme. Le gaz excédant s’échappe sous forme de grandes bulles à travers le col du diaphragme et remue délicatement et efficacement les peaux du chapeau. Celles-ci peuvent donc participer activement au processus d’extraction, grâce au contact intime créé avec le liquide. </vt:lpstr>
      <vt:lpstr>Le principe des vases communicants   En observant cette image, on peut évaluer les caractéristiques du chapeau de marc dans un fermenteur Ganimede®. Tout le chapeau est bien mouillé et les peaux sont bien imbibées de jus pendant la phase de fermentation et le bipasse est fermé. L’espace au dessous du diaphragme est saturé de gaz carbonique produit pendant la fermentation et le gaz excédant sous pression sort à travers le col du diaphragme et remonte vite vers la surface, en traînant des quantités importantes de jus. Ces flux de gaz et de liquide conservent tout le chapeau totalement “imbibé” de jus. De cette manière, le jus ne se concentre pas seulement dans la portion centrale du chapeau (la portion la plus affectée par l’action des grandes bulles), mais aussi dans les zones périphériques qui se trouvent près de la paroi latérale de la cuve (comme l’on voit dans la photo).   Cela se vérifie simplement grâce au principe des vases communicants; la présence du liquide sur la surface à n’importe quel point du chapeau garantit que le jus mouille toute la masse du produit. </vt:lpstr>
      <vt:lpstr>Diapositiva 74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cp:lastModifiedBy>Alberto Mattiussi</cp:lastModifiedBy>
  <cp:revision>45</cp:revision>
  <dcterms:created xsi:type="dcterms:W3CDTF">2012-02-08T15:46:08Z</dcterms:created>
  <dcterms:modified xsi:type="dcterms:W3CDTF">2012-02-08T15:46:19Z</dcterms:modified>
</cp:coreProperties>
</file>